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_rels/slideLayout1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_rels/presentation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presProps.xml" ContentType="application/vnd.openxmlformats-officedocument.presentationml.presProps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9.xml.rels" ContentType="application/vnd.openxmlformats-package.relationships+xml"/>
  <Override PartName="/ppt/slides/_rels/slide10.xml.rels" ContentType="application/vnd.openxmlformats-package.relationships+xml"/>
  <Override PartName="/ppt/media/image1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10.png" ContentType="image/png"/>
  <Override PartName="/ppt/media/image5.png" ContentType="image/png"/>
  <Override PartName="/ppt/media/image11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9.png" ContentType="image/png"/>
  <Override PartName="/ppt/media/image13.jpeg" ContentType="image/jpeg"/>
  <Override PartName="/ppt/media/image14.png" ContentType="image/png"/>
  <Override PartName="/ppt/media/image12.jpeg" ContentType="image/jpeg"/>
  <Override PartName="/ppt/media/image15.png" ContentType="image/png"/>
  <Override PartName="/_rels/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7559675" cy="10691813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presProps" Target="presProps.xml"/>
</Relationships>
</file>

<file path=ppt/media/image1.png>
</file>

<file path=ppt/media/image10.png>
</file>

<file path=ppt/media/image11.png>
</file>

<file path=ppt/media/image12.jpeg>
</file>

<file path=ppt/media/image13.jpe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4267B7AB-221F-45AA-BD9C-C0DD44E4B71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7C25A29-BFC4-4728-8BEC-FF90FB31153B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C4B85DA-EC9B-48DE-95E9-163E83B3FE2D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51138024-5B89-46A8-A5F0-6CF1550A4A3A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11B71E4-D414-42F7-B657-642AF64B076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C9135F62-39AE-49F5-91E6-C823297F4E1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49C6F11-78FA-4D04-9AF5-B2A743A1E929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F6CB7F4-C9EB-4D6C-84E3-7E713A42ADBF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CC88EC4-D631-4399-AB1A-7D80BFFD7983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DBD59463-4F8D-419C-8E96-F778D1BC36F9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1FA49195-ED26-4ED6-A189-68B8F4C795FE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655953CC-5991-490F-9637-1565FF2FDA30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025AF175-CEE0-4A60-AA3B-2543B3F366C6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CAB0AE2-252B-4420-B70B-63BFEE5710AA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4F118C43-C198-4152-AE26-A4FBC57A64E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8" name="PlaceHolder 7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2E1A1355-B403-4EDA-8FCD-10B848455ADC}" type="slidenum">
              <a:t>&lt;#&gt;</a:t>
            </a:fld>
          </a:p>
        </p:txBody>
      </p:sp>
      <p:sp>
        <p:nvSpPr>
          <p:cNvPr id="9" name="PlaceHolder 8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10" name="PlaceHolder 9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627ECE27-DF61-40D3-8D66-D3BD7191C10D}" type="slidenum">
              <a:t>&lt;#&gt;</a:t>
            </a:fld>
          </a:p>
        </p:txBody>
      </p:sp>
      <p:sp>
        <p:nvSpPr>
          <p:cNvPr id="11" name="PlaceHolder 10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980AEB4C-F403-42AA-B3E4-D36BE81DB7DE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E3E2171C-0F27-497A-A87B-0EA62C0294C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AB00E14-91AA-4C37-ABBE-A8C7FB69996E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197B7017-F89E-48F4-9CCA-23FBC665C905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DE2C48F2-4545-4E05-A7C8-18D54A051AEB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A310DCE6-0FC3-4AB1-AA0D-5FC03371AB7D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7" name="PlaceHolder 6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270BA99-240E-4633-ABE2-3A1AA47EDA23}" type="slidenum">
              <a:t>&lt;#&gt;</a:t>
            </a:fld>
          </a:p>
        </p:txBody>
      </p:sp>
      <p:sp>
        <p:nvSpPr>
          <p:cNvPr id="8" name="PlaceHolder 7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hu-HU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ftr" idx="1"/>
          </p:nvPr>
        </p:nvSpPr>
        <p:spPr>
          <a:xfrm>
            <a:off x="4038480" y="6356520"/>
            <a:ext cx="4113000" cy="36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hu-H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hu-H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sldNum" idx="2"/>
          </p:nvPr>
        </p:nvSpPr>
        <p:spPr>
          <a:xfrm>
            <a:off x="8610480" y="6356520"/>
            <a:ext cx="2741400" cy="36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en-US" sz="1200" spc="-1" strike="noStrike">
                <a:solidFill>
                  <a:srgbClr val="8b8b8b"/>
                </a:solidFill>
                <a:latin typeface="Calibri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CC6E563B-75FC-4D3B-BE8B-031D5C0D112F}" type="slidenum">
              <a:rPr b="0" lang="en-US" sz="1200" spc="-1" strike="noStrike">
                <a:solidFill>
                  <a:srgbClr val="8b8b8b"/>
                </a:solidFill>
                <a:latin typeface="Calibri"/>
              </a:rPr>
              <a:t>&lt;number&gt;</a:t>
            </a:fld>
            <a:endParaRPr b="0" lang="hu-HU" sz="12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3"/>
          </p:nvPr>
        </p:nvSpPr>
        <p:spPr>
          <a:xfrm>
            <a:off x="838080" y="6356520"/>
            <a:ext cx="2741400" cy="363240"/>
          </a:xfrm>
          <a:prstGeom prst="rect">
            <a:avLst/>
          </a:prstGeom>
          <a:noFill/>
          <a:ln w="0">
            <a:noFill/>
          </a:ln>
        </p:spPr>
        <p:txBody>
          <a:bodyPr lIns="90000" rIns="90000" tIns="45000" bIns="45000" anchor="ctr">
            <a:noAutofit/>
          </a:bodyPr>
          <a:lstStyle>
            <a:lvl1pPr indent="0">
              <a:buNone/>
              <a:defRPr b="0" lang="hu-H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hu-HU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hu-H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hu-HU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hu-H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hu-H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hu-H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hu-H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hu-H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ftr" idx="4"/>
          </p:nvPr>
        </p:nvSpPr>
        <p:spPr>
          <a:xfrm>
            <a:off x="4169520" y="6247440"/>
            <a:ext cx="3863160" cy="47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hu-H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1400" spc="-1" strike="noStrike">
                <a:solidFill>
                  <a:srgbClr val="000000"/>
                </a:solidFill>
                <a:latin typeface="Times New Roman"/>
              </a:rPr>
              <a:t>&lt;footer&gt;</a:t>
            </a:r>
            <a:endParaRPr b="0" lang="hu-H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2" name="PlaceHolder 2"/>
          <p:cNvSpPr>
            <a:spLocks noGrp="1"/>
          </p:cNvSpPr>
          <p:nvPr>
            <p:ph type="sldNum" idx="5"/>
          </p:nvPr>
        </p:nvSpPr>
        <p:spPr>
          <a:xfrm>
            <a:off x="8741520" y="6247440"/>
            <a:ext cx="2838960" cy="47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 algn="r">
              <a:lnSpc>
                <a:spcPct val="100000"/>
              </a:lnSpc>
              <a:buNone/>
              <a:tabLst>
                <a:tab algn="l" pos="0"/>
              </a:tabLst>
              <a:defRPr b="0" lang="hu-H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 algn="r">
              <a:lnSpc>
                <a:spcPct val="100000"/>
              </a:lnSpc>
              <a:buNone/>
              <a:tabLst>
                <a:tab algn="l" pos="0"/>
              </a:tabLst>
            </a:pPr>
            <a:fld id="{D59BE014-85DE-45E5-8F0A-462A9265FB80}" type="slidenum">
              <a:rPr b="0" lang="hu-HU" sz="1400" spc="-1" strike="noStrike">
                <a:solidFill>
                  <a:srgbClr val="000000"/>
                </a:solidFill>
                <a:latin typeface="Times New Roman"/>
              </a:rPr>
              <a:t>&lt;number&gt;</a:t>
            </a:fld>
            <a:endParaRPr b="0" lang="hu-H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3" name="PlaceHolder 3"/>
          <p:cNvSpPr>
            <a:spLocks noGrp="1"/>
          </p:cNvSpPr>
          <p:nvPr>
            <p:ph type="dt" idx="6"/>
          </p:nvPr>
        </p:nvSpPr>
        <p:spPr>
          <a:xfrm>
            <a:off x="609480" y="6247440"/>
            <a:ext cx="2838960" cy="4708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Autofit/>
          </a:bodyPr>
          <a:lstStyle>
            <a:lvl1pPr indent="0">
              <a:buNone/>
              <a:defRPr b="0" lang="hu-HU" sz="1400" spc="-1" strike="noStrike">
                <a:solidFill>
                  <a:srgbClr val="000000"/>
                </a:solidFill>
                <a:latin typeface="Times New Roman"/>
              </a:defRPr>
            </a:lvl1pPr>
          </a:lstStyle>
          <a:p>
            <a:pPr indent="0">
              <a:buNone/>
            </a:pPr>
            <a:r>
              <a:rPr b="0" lang="hu-HU" sz="1400" spc="-1" strike="noStrike">
                <a:solidFill>
                  <a:srgbClr val="000000"/>
                </a:solidFill>
                <a:latin typeface="Times New Roman"/>
              </a:rPr>
              <a:t>&lt;date/time&gt;</a:t>
            </a:r>
            <a:endParaRPr b="0" lang="hu-HU" sz="1400" spc="-1" strike="noStrike">
              <a:solidFill>
                <a:srgbClr val="000000"/>
              </a:solidFill>
              <a:latin typeface="Times New Roman"/>
            </a:endParaRPr>
          </a:p>
        </p:txBody>
      </p:sp>
      <p:sp>
        <p:nvSpPr>
          <p:cNvPr id="44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 algn="ctr">
              <a:buNone/>
            </a:pPr>
            <a:r>
              <a:rPr b="0" lang="hu-HU" sz="4400" spc="-1" strike="noStrike">
                <a:solidFill>
                  <a:srgbClr val="000000"/>
                </a:solidFill>
                <a:latin typeface="Arial"/>
              </a:rPr>
              <a:t>Click to edit the title text format</a:t>
            </a:r>
            <a:endParaRPr b="0" lang="hu-HU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5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3200" spc="-1" strike="noStrike">
                <a:solidFill>
                  <a:srgbClr val="000000"/>
                </a:solidFill>
                <a:latin typeface="Arial"/>
              </a:rPr>
              <a:t>Click to edit the outline text format</a:t>
            </a:r>
            <a:endParaRPr b="0" lang="hu-HU" sz="32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800" spc="-1" strike="noStrike">
                <a:solidFill>
                  <a:srgbClr val="000000"/>
                </a:solidFill>
                <a:latin typeface="Arial"/>
              </a:rPr>
              <a:t>Second Outline Level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400" spc="-1" strike="noStrike">
                <a:solidFill>
                  <a:srgbClr val="000000"/>
                </a:solidFill>
                <a:latin typeface="Arial"/>
              </a:rPr>
              <a:t>Third Outline Level</a:t>
            </a:r>
            <a:endParaRPr b="0" lang="hu-HU" sz="24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hu-HU" sz="2000" spc="-1" strike="noStrike">
                <a:solidFill>
                  <a:srgbClr val="000000"/>
                </a:solidFill>
                <a:latin typeface="Arial"/>
              </a:rPr>
              <a:t>Fourth Outline Level</a:t>
            </a:r>
            <a:endParaRPr b="0" lang="hu-HU" sz="20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latin typeface="Arial"/>
              </a:rPr>
              <a:t>Fifth Outline Level</a:t>
            </a:r>
            <a:endParaRPr b="0" lang="hu-HU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latin typeface="Arial"/>
              </a:rPr>
              <a:t>Sixth Outline Level</a:t>
            </a:r>
            <a:endParaRPr b="0" lang="hu-HU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hu-HU" sz="2000" spc="-1" strike="noStrike">
                <a:solidFill>
                  <a:srgbClr val="000000"/>
                </a:solidFill>
                <a:latin typeface="Arial"/>
              </a:rPr>
              <a:t>Seventh Outline Level</a:t>
            </a:r>
            <a:endParaRPr b="0" lang="hu-HU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slideLayout" Target="../slideLayouts/slideLayout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2.png"/><Relationship Id="rId2" Type="http://schemas.openxmlformats.org/officeDocument/2006/relationships/image" Target="../media/image13.jpe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png"/><Relationship Id="rId3" Type="http://schemas.openxmlformats.org/officeDocument/2006/relationships/image" Target="../media/image5.png"/><Relationship Id="rId4" Type="http://schemas.openxmlformats.org/officeDocument/2006/relationships/slideLayout" Target="../slideLayouts/slideLayout1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1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5.png"/><Relationship Id="rId3" Type="http://schemas.openxmlformats.org/officeDocument/2006/relationships/image" Target="../media/image7.png"/><Relationship Id="rId4" Type="http://schemas.openxmlformats.org/officeDocument/2006/relationships/image" Target="../media/image5.png"/><Relationship Id="rId5" Type="http://schemas.openxmlformats.org/officeDocument/2006/relationships/slideLayout" Target="../slideLayouts/slideLayout1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image" Target="../media/image8.png"/><Relationship Id="rId4" Type="http://schemas.openxmlformats.org/officeDocument/2006/relationships/slideLayout" Target="../slideLayouts/slideLayout1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7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slideLayout" Target="../slideLayouts/slideLayout1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image" Target="../media/image2.png"/><Relationship Id="rId3" Type="http://schemas.openxmlformats.org/officeDocument/2006/relationships/image" Target="../media/image8.png"/><Relationship Id="rId4" Type="http://schemas.openxmlformats.org/officeDocument/2006/relationships/image" Target="../media/image13.jpeg"/><Relationship Id="rId5" Type="http://schemas.openxmlformats.org/officeDocument/2006/relationships/slideLayout" Target="../slideLayouts/slideLayout1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9.png"/><Relationship Id="rId3" Type="http://schemas.openxmlformats.org/officeDocument/2006/relationships/image" Target="../media/image15.png"/><Relationship Id="rId4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2" name="Kép 15" descr="A képen szöveg, képernyőkép, Elektronikus jelzőtábla, Betűtípus látható&#10;&#10;Automatikusan generált leírás"/>
          <p:cNvPicPr/>
          <p:nvPr/>
        </p:nvPicPr>
        <p:blipFill>
          <a:blip r:embed="rId1">
            <a:alphaModFix amt="50000"/>
          </a:blip>
          <a:stretch/>
        </p:blipFill>
        <p:spPr>
          <a:xfrm>
            <a:off x="13597200" y="-534960"/>
            <a:ext cx="7391160" cy="7391160"/>
          </a:xfrm>
          <a:prstGeom prst="rect">
            <a:avLst/>
          </a:prstGeom>
          <a:ln w="0">
            <a:noFill/>
          </a:ln>
        </p:spPr>
      </p:pic>
      <p:pic>
        <p:nvPicPr>
          <p:cNvPr id="83" name="Ábra 4" descr=""/>
          <p:cNvPicPr/>
          <p:nvPr/>
        </p:nvPicPr>
        <p:blipFill>
          <a:blip r:embed="rId2">
            <a:alphaModFix amt="5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 w="0">
            <a:noFill/>
          </a:ln>
        </p:spPr>
      </p:pic>
      <p:pic>
        <p:nvPicPr>
          <p:cNvPr id="84" name="Térhatású modell 3" descr="Gold coins"/>
          <p:cNvPicPr/>
          <p:nvPr/>
        </p:nvPicPr>
        <p:blipFill>
          <a:blip r:embed="rId3">
            <a:alphaModFix amt="50000"/>
          </a:blip>
          <a:stretch/>
        </p:blipFill>
        <p:spPr>
          <a:xfrm>
            <a:off x="909000" y="3101040"/>
            <a:ext cx="4376880" cy="3260160"/>
          </a:xfrm>
          <a:prstGeom prst="rect">
            <a:avLst/>
          </a:prstGeom>
          <a:ln w="0">
            <a:noFill/>
          </a:ln>
        </p:spPr>
      </p:pic>
      <p:pic>
        <p:nvPicPr>
          <p:cNvPr id="85" name="Térhatású modell 2" descr="Stack of money"/>
          <p:cNvPicPr/>
          <p:nvPr/>
        </p:nvPicPr>
        <p:blipFill>
          <a:blip r:embed="rId4">
            <a:alphaModFix amt="50000"/>
          </a:blip>
          <a:stretch/>
        </p:blipFill>
        <p:spPr>
          <a:xfrm>
            <a:off x="1080000" y="1474920"/>
            <a:ext cx="4462920" cy="2608560"/>
          </a:xfrm>
          <a:prstGeom prst="rect">
            <a:avLst/>
          </a:prstGeom>
          <a:ln w="0">
            <a:noFill/>
          </a:ln>
        </p:spPr>
      </p:pic>
      <p:sp>
        <p:nvSpPr>
          <p:cNvPr id="86" name="Téglalap 5"/>
          <p:cNvSpPr/>
          <p:nvPr/>
        </p:nvSpPr>
        <p:spPr>
          <a:xfrm rot="856800">
            <a:off x="4730760" y="-1250640"/>
            <a:ext cx="6181200" cy="9706680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algn="ctr" blurRad="520560" rotWithShape="0" sx="104000" sy="104000">
              <a:srgbClr val="000000">
                <a:alpha val="2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rgbClr val="000000"/>
              </a:solidFill>
              <a:latin typeface="Calibri"/>
              <a:ea typeface="DejaVu Sans"/>
            </a:endParaRPr>
          </a:p>
        </p:txBody>
      </p:sp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5210640" y="495360"/>
            <a:ext cx="5223240" cy="31050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hu-HU" sz="6600" spc="-1" strike="noStrike">
                <a:solidFill>
                  <a:srgbClr val="000000"/>
                </a:solidFill>
                <a:latin typeface="SF Pro Heavy"/>
              </a:rPr>
              <a:t>Financial Investment App</a:t>
            </a:r>
            <a:endParaRPr b="0" lang="hu-HU" sz="6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Szövegdoboz 8"/>
          <p:cNvSpPr/>
          <p:nvPr/>
        </p:nvSpPr>
        <p:spPr>
          <a:xfrm>
            <a:off x="6196680" y="4085280"/>
            <a:ext cx="3328200" cy="146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hu-HU" sz="1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Vágó Blanka</a:t>
            </a:r>
            <a:r>
              <a:rPr b="0" lang="hu-HU" sz="1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	</a:t>
            </a:r>
            <a:r>
              <a:rPr b="0" lang="hu-HU" sz="1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IZ7TL4</a:t>
            </a:r>
            <a:endParaRPr b="0" lang="hu-HU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Pribyll Rómeó</a:t>
            </a:r>
            <a:r>
              <a:rPr b="0" lang="hu-HU" sz="1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	</a:t>
            </a:r>
            <a:r>
              <a:rPr b="0" lang="hu-HU" sz="1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THUF0B</a:t>
            </a:r>
            <a:endParaRPr b="0" lang="hu-HU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Mandl Ábel</a:t>
            </a:r>
            <a:r>
              <a:rPr b="0" lang="hu-HU" sz="1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	</a:t>
            </a:r>
            <a:r>
              <a:rPr b="0" lang="hu-HU" sz="1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BTHDXD</a:t>
            </a:r>
            <a:endParaRPr b="0" lang="hu-HU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Németh Bence</a:t>
            </a:r>
            <a:r>
              <a:rPr b="0" lang="hu-HU" sz="1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	</a:t>
            </a:r>
            <a:r>
              <a:rPr b="0" lang="hu-HU" sz="1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UF8GH9</a:t>
            </a:r>
            <a:endParaRPr b="0" lang="hu-HU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Nyírő Levente</a:t>
            </a:r>
            <a:r>
              <a:rPr b="0" lang="hu-HU" sz="1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	</a:t>
            </a:r>
            <a:r>
              <a:rPr b="0" lang="hu-HU" sz="1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B4KZAN</a:t>
            </a:r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Cím 1"/>
          <p:cNvSpPr/>
          <p:nvPr/>
        </p:nvSpPr>
        <p:spPr>
          <a:xfrm>
            <a:off x="426600" y="-6148080"/>
            <a:ext cx="3908160" cy="92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1" lang="en-US" sz="5400" spc="-1" strike="noStrike">
                <a:solidFill>
                  <a:srgbClr val="000000"/>
                </a:solidFill>
                <a:latin typeface="Segoe UI"/>
                <a:ea typeface="DejaVu Sans"/>
              </a:rPr>
              <a:t>Bevezetés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0" name="Szövegdoboz 17"/>
          <p:cNvSpPr/>
          <p:nvPr/>
        </p:nvSpPr>
        <p:spPr>
          <a:xfrm>
            <a:off x="818640" y="-4482360"/>
            <a:ext cx="6844320" cy="200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Fiataloknak és új befektetőknek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Ideális befektetési lehetőségek bemutatása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Hova fektessük a pénzt? Itt a segítség!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fade/>
  </p:transition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Ábra 4" descr=""/>
          <p:cNvPicPr/>
          <p:nvPr/>
        </p:nvPicPr>
        <p:blipFill>
          <a:blip r:embed="rId1">
            <a:alphaModFix amt="5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 w="0">
            <a:noFill/>
          </a:ln>
        </p:spPr>
      </p:pic>
      <p:pic>
        <p:nvPicPr>
          <p:cNvPr id="191" name="Kép 11" descr="A képen szöveg, elektronika, képernyőkép, kézírás látható&#10;&#10;Automatikusan generált leírás"/>
          <p:cNvPicPr/>
          <p:nvPr/>
        </p:nvPicPr>
        <p:blipFill>
          <a:blip r:embed="rId2">
            <a:alphaModFix amt="50000"/>
          </a:blip>
          <a:stretch/>
        </p:blipFill>
        <p:spPr>
          <a:xfrm>
            <a:off x="8310600" y="1797480"/>
            <a:ext cx="5776560" cy="3846240"/>
          </a:xfrm>
          <a:prstGeom prst="rect">
            <a:avLst/>
          </a:prstGeom>
          <a:ln w="0">
            <a:noFill/>
          </a:ln>
        </p:spPr>
      </p:pic>
      <p:sp>
        <p:nvSpPr>
          <p:cNvPr id="192" name="Téglalap 2"/>
          <p:cNvSpPr/>
          <p:nvPr/>
        </p:nvSpPr>
        <p:spPr>
          <a:xfrm rot="856800">
            <a:off x="1058760" y="-2256120"/>
            <a:ext cx="8507520" cy="11369160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algn="ctr" blurRad="520560" rotWithShape="0" sx="104000" sy="104000">
              <a:srgbClr val="000000">
                <a:alpha val="2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193" name="Cím 1"/>
          <p:cNvSpPr/>
          <p:nvPr/>
        </p:nvSpPr>
        <p:spPr>
          <a:xfrm>
            <a:off x="1716840" y="2527560"/>
            <a:ext cx="4875120" cy="180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0" lang="hu-HU" sz="5400" spc="-1" strike="noStrike">
                <a:solidFill>
                  <a:srgbClr val="000000"/>
                </a:solidFill>
                <a:latin typeface="SF Pro Bold"/>
                <a:ea typeface="DejaVu Sans"/>
              </a:rPr>
              <a:t>Köszönjük</a:t>
            </a:r>
            <a:r>
              <a:rPr b="0" lang="en-US" sz="5400" spc="-1" strike="noStrike">
                <a:solidFill>
                  <a:srgbClr val="000000"/>
                </a:solidFill>
                <a:latin typeface="SF Pro Bold"/>
                <a:ea typeface="DejaVu Sans"/>
              </a:rPr>
              <a:t> a </a:t>
            </a:r>
            <a:r>
              <a:rPr b="0" lang="hu-HU" sz="5400" spc="-1" strike="noStrike">
                <a:solidFill>
                  <a:srgbClr val="000000"/>
                </a:solidFill>
                <a:latin typeface="SF Pro Bold"/>
                <a:ea typeface="DejaVu Sans"/>
              </a:rPr>
              <a:t>figyelmet</a:t>
            </a:r>
            <a:r>
              <a:rPr b="0" lang="en-US" sz="5400" spc="-1" strike="noStrike">
                <a:solidFill>
                  <a:srgbClr val="000000"/>
                </a:solidFill>
                <a:latin typeface="SF Pro Bold"/>
                <a:ea typeface="DejaVu Sans"/>
              </a:rPr>
              <a:t>!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Cím 1"/>
          <p:cNvSpPr/>
          <p:nvPr/>
        </p:nvSpPr>
        <p:spPr>
          <a:xfrm>
            <a:off x="-11148480" y="12189960"/>
            <a:ext cx="5219280" cy="92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1" lang="hu-HU" sz="5400" spc="-1" strike="noStrike">
                <a:solidFill>
                  <a:srgbClr val="000000"/>
                </a:solidFill>
                <a:latin typeface="Segoe UI"/>
                <a:ea typeface="DejaVu Sans"/>
              </a:rPr>
              <a:t>Működés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Szövegdoboz 3"/>
          <p:cNvSpPr/>
          <p:nvPr/>
        </p:nvSpPr>
        <p:spPr>
          <a:xfrm>
            <a:off x="-9001440" y="13575600"/>
            <a:ext cx="7232400" cy="200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Backendet NodeJS támogatja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Frontend ReactJS technológiával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Adattárolás SQLite adatbázison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96" name="Kép 6" descr="A képen Grafika, Betűtípus, Grafikus tervezés, embléma látható&#10;&#10;Automatikusan generált leírás"/>
          <p:cNvPicPr/>
          <p:nvPr/>
        </p:nvPicPr>
        <p:blipFill>
          <a:blip r:embed="rId3">
            <a:alphaModFix amt="50000"/>
          </a:blip>
          <a:stretch/>
        </p:blipFill>
        <p:spPr>
          <a:xfrm>
            <a:off x="-9257760" y="15996960"/>
            <a:ext cx="1473480" cy="1420560"/>
          </a:xfrm>
          <a:prstGeom prst="rect">
            <a:avLst/>
          </a:prstGeom>
          <a:ln w="0">
            <a:noFill/>
          </a:ln>
        </p:spPr>
      </p:pic>
      <p:pic>
        <p:nvPicPr>
          <p:cNvPr id="197" name="Kép 7" descr="A képen Grafika, képernyőkép, Betűtípus, tervezés látható&#10;&#10;Automatikusan generált leírás"/>
          <p:cNvPicPr/>
          <p:nvPr/>
        </p:nvPicPr>
        <p:blipFill>
          <a:blip r:embed="rId4">
            <a:alphaModFix amt="50000"/>
          </a:blip>
          <a:stretch/>
        </p:blipFill>
        <p:spPr>
          <a:xfrm>
            <a:off x="-6325920" y="16120800"/>
            <a:ext cx="2545200" cy="1271520"/>
          </a:xfrm>
          <a:prstGeom prst="rect">
            <a:avLst/>
          </a:prstGeom>
          <a:ln w="0">
            <a:noFill/>
          </a:ln>
        </p:spPr>
      </p:pic>
      <p:pic>
        <p:nvPicPr>
          <p:cNvPr id="198" name="Kép 8" descr="A képen Grafika, Betűtípus, képernyőkép, embléma látható&#10;&#10;Automatikusan generált leírás"/>
          <p:cNvPicPr/>
          <p:nvPr/>
        </p:nvPicPr>
        <p:blipFill>
          <a:blip r:embed="rId5">
            <a:alphaModFix amt="50000"/>
          </a:blip>
          <a:stretch/>
        </p:blipFill>
        <p:spPr>
          <a:xfrm>
            <a:off x="-2322360" y="16277040"/>
            <a:ext cx="2354760" cy="1115280"/>
          </a:xfrm>
          <a:prstGeom prst="rect">
            <a:avLst/>
          </a:prstGeom>
          <a:ln w="0">
            <a:noFill/>
          </a:ln>
        </p:spPr>
      </p:pic>
    </p:spTree>
  </p:cSld>
  <p:transition spd="slow">
    <p:fade/>
  </p:transition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Kép 19" descr="A képen szöveg, képernyőkép, Elektronikus jelzőtábla, Betűtípus látható&#10;&#10;Automatikusan generált leírás"/>
          <p:cNvPicPr/>
          <p:nvPr/>
        </p:nvPicPr>
        <p:blipFill>
          <a:blip r:embed="rId1">
            <a:alphaModFix amt="50000"/>
          </a:blip>
          <a:stretch/>
        </p:blipFill>
        <p:spPr>
          <a:xfrm>
            <a:off x="6234480" y="-264600"/>
            <a:ext cx="7391160" cy="7391160"/>
          </a:xfrm>
          <a:prstGeom prst="rect">
            <a:avLst/>
          </a:prstGeom>
          <a:ln w="0">
            <a:noFill/>
          </a:ln>
        </p:spPr>
      </p:pic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27457920" y="-22165560"/>
            <a:ext cx="138725640" cy="518140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b">
            <a:noAutofit/>
          </a:bodyPr>
          <a:p>
            <a:pPr indent="0" algn="ctr">
              <a:lnSpc>
                <a:spcPct val="90000"/>
              </a:lnSpc>
              <a:buNone/>
              <a:tabLst>
                <a:tab algn="l" pos="0"/>
              </a:tabLst>
            </a:pPr>
            <a:r>
              <a:rPr b="1" lang="hu-HU" sz="200000" spc="-1" strike="noStrike">
                <a:solidFill>
                  <a:srgbClr val="000000"/>
                </a:solidFill>
                <a:latin typeface="Segoe UI"/>
              </a:rPr>
              <a:t>Financial Investment App</a:t>
            </a:r>
            <a:endParaRPr b="0" lang="hu-HU" sz="2000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3" name="Téglalap 2"/>
          <p:cNvSpPr/>
          <p:nvPr/>
        </p:nvSpPr>
        <p:spPr>
          <a:xfrm rot="856800">
            <a:off x="-885240" y="-1324800"/>
            <a:ext cx="8507520" cy="10032120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algn="ctr" blurRad="520560" rotWithShape="0" sx="104000" sy="104000">
              <a:srgbClr val="000000">
                <a:alpha val="2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94" name="Cím 1"/>
          <p:cNvSpPr/>
          <p:nvPr/>
        </p:nvSpPr>
        <p:spPr>
          <a:xfrm>
            <a:off x="419400" y="361440"/>
            <a:ext cx="3908160" cy="92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hu-HU" sz="5400" spc="-1" strike="noStrike">
                <a:solidFill>
                  <a:srgbClr val="000000"/>
                </a:solidFill>
                <a:latin typeface="SF Pro Bold"/>
                <a:ea typeface="DejaVu Sans"/>
              </a:rPr>
              <a:t>Bevezetés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Szövegdoboz 14"/>
          <p:cNvSpPr/>
          <p:nvPr/>
        </p:nvSpPr>
        <p:spPr>
          <a:xfrm>
            <a:off x="691560" y="1778040"/>
            <a:ext cx="6844320" cy="200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Fiataloknak és új befektetőknek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Ideális befektetési lehetőségek bemutatása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Hova fektessük a pénzt? Itt a segítség!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96" name="Térhatású modell 16" descr="Gold coins"/>
          <p:cNvPicPr/>
          <p:nvPr/>
        </p:nvPicPr>
        <p:blipFill>
          <a:blip r:embed="rId2">
            <a:alphaModFix amt="50000"/>
          </a:blip>
          <a:stretch/>
        </p:blipFill>
        <p:spPr>
          <a:xfrm>
            <a:off x="-11678040" y="2036160"/>
            <a:ext cx="4376880" cy="3260160"/>
          </a:xfrm>
          <a:prstGeom prst="rect">
            <a:avLst/>
          </a:prstGeom>
          <a:ln w="0">
            <a:noFill/>
          </a:ln>
        </p:spPr>
      </p:pic>
      <p:pic>
        <p:nvPicPr>
          <p:cNvPr id="97" name="Térhatású modell 17" descr="Stack of money"/>
          <p:cNvPicPr/>
          <p:nvPr/>
        </p:nvPicPr>
        <p:blipFill>
          <a:blip r:embed="rId3">
            <a:alphaModFix amt="50000"/>
          </a:blip>
          <a:stretch/>
        </p:blipFill>
        <p:spPr>
          <a:xfrm>
            <a:off x="-11018160" y="0"/>
            <a:ext cx="4462920" cy="2608560"/>
          </a:xfrm>
          <a:prstGeom prst="rect">
            <a:avLst/>
          </a:prstGeom>
          <a:ln w="0">
            <a:noFill/>
          </a:ln>
        </p:spPr>
      </p:pic>
      <p:sp>
        <p:nvSpPr>
          <p:cNvPr id="98" name="Szövegdoboz 20"/>
          <p:cNvSpPr/>
          <p:nvPr/>
        </p:nvSpPr>
        <p:spPr>
          <a:xfrm>
            <a:off x="4569480" y="12745440"/>
            <a:ext cx="3328200" cy="1461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>
              <a:lnSpc>
                <a:spcPct val="100000"/>
              </a:lnSpc>
            </a:pPr>
            <a:r>
              <a:rPr b="0" lang="hu-HU" sz="1800" spc="-1" strike="noStrike">
                <a:solidFill>
                  <a:srgbClr val="000000"/>
                </a:solidFill>
                <a:latin typeface="Aptos"/>
                <a:ea typeface="DejaVu Sans"/>
              </a:rPr>
              <a:t>Vágó Blanka</a:t>
            </a:r>
            <a:r>
              <a:rPr b="0" lang="hu-HU" sz="1800" spc="-1" strike="noStrike">
                <a:solidFill>
                  <a:srgbClr val="000000"/>
                </a:solidFill>
                <a:latin typeface="Aptos"/>
                <a:ea typeface="DejaVu Sans"/>
              </a:rPr>
              <a:t>	</a:t>
            </a:r>
            <a:r>
              <a:rPr b="0" lang="hu-HU" sz="1800" spc="-1" strike="noStrike">
                <a:solidFill>
                  <a:srgbClr val="000000"/>
                </a:solidFill>
                <a:latin typeface="Aptos"/>
                <a:ea typeface="DejaVu Sans"/>
              </a:rPr>
              <a:t>IZ7TL4</a:t>
            </a:r>
            <a:endParaRPr b="0" lang="hu-HU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solidFill>
                  <a:srgbClr val="000000"/>
                </a:solidFill>
                <a:latin typeface="Aptos"/>
                <a:ea typeface="DejaVu Sans"/>
              </a:rPr>
              <a:t>Pribyll Rómeó</a:t>
            </a:r>
            <a:r>
              <a:rPr b="0" lang="hu-HU" sz="1800" spc="-1" strike="noStrike">
                <a:solidFill>
                  <a:srgbClr val="000000"/>
                </a:solidFill>
                <a:latin typeface="Aptos"/>
                <a:ea typeface="DejaVu Sans"/>
              </a:rPr>
              <a:t>	</a:t>
            </a:r>
            <a:r>
              <a:rPr b="0" lang="hu-HU" sz="1800" spc="-1" strike="noStrike">
                <a:solidFill>
                  <a:srgbClr val="000000"/>
                </a:solidFill>
                <a:latin typeface="Aptos"/>
                <a:ea typeface="DejaVu Sans"/>
              </a:rPr>
              <a:t>THUF0B</a:t>
            </a:r>
            <a:endParaRPr b="0" lang="hu-HU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solidFill>
                  <a:srgbClr val="000000"/>
                </a:solidFill>
                <a:latin typeface="Aptos"/>
                <a:ea typeface="DejaVu Sans"/>
              </a:rPr>
              <a:t>Mandl Ábel</a:t>
            </a:r>
            <a:r>
              <a:rPr b="0" lang="hu-HU" sz="1800" spc="-1" strike="noStrike">
                <a:solidFill>
                  <a:srgbClr val="000000"/>
                </a:solidFill>
                <a:latin typeface="Aptos"/>
                <a:ea typeface="DejaVu Sans"/>
              </a:rPr>
              <a:t>	</a:t>
            </a:r>
            <a:r>
              <a:rPr b="0" lang="hu-HU" sz="1800" spc="-1" strike="noStrike">
                <a:solidFill>
                  <a:srgbClr val="000000"/>
                </a:solidFill>
                <a:latin typeface="Aptos"/>
                <a:ea typeface="DejaVu Sans"/>
              </a:rPr>
              <a:t>BTHDXD</a:t>
            </a:r>
            <a:endParaRPr b="0" lang="hu-HU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solidFill>
                  <a:srgbClr val="000000"/>
                </a:solidFill>
                <a:latin typeface="Aptos"/>
                <a:ea typeface="DejaVu Sans"/>
              </a:rPr>
              <a:t>Németh Bence</a:t>
            </a:r>
            <a:r>
              <a:rPr b="0" lang="hu-HU" sz="1800" spc="-1" strike="noStrike">
                <a:solidFill>
                  <a:srgbClr val="000000"/>
                </a:solidFill>
                <a:latin typeface="Aptos"/>
                <a:ea typeface="DejaVu Sans"/>
              </a:rPr>
              <a:t>	</a:t>
            </a:r>
            <a:r>
              <a:rPr b="0" lang="hu-HU" sz="1800" spc="-1" strike="noStrike">
                <a:solidFill>
                  <a:srgbClr val="000000"/>
                </a:solidFill>
                <a:latin typeface="Aptos"/>
                <a:ea typeface="DejaVu Sans"/>
              </a:rPr>
              <a:t>UF8GH9</a:t>
            </a:r>
            <a:endParaRPr b="0" lang="hu-HU" sz="1800" spc="-1" strike="noStrike">
              <a:solidFill>
                <a:srgbClr val="000000"/>
              </a:solidFill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hu-HU" sz="1800" spc="-1" strike="noStrike">
                <a:solidFill>
                  <a:srgbClr val="000000"/>
                </a:solidFill>
                <a:latin typeface="Aptos"/>
                <a:ea typeface="DejaVu Sans"/>
              </a:rPr>
              <a:t>Nyírő Levente</a:t>
            </a:r>
            <a:r>
              <a:rPr b="0" lang="hu-HU" sz="1800" spc="-1" strike="noStrike">
                <a:solidFill>
                  <a:srgbClr val="000000"/>
                </a:solidFill>
                <a:latin typeface="Aptos"/>
                <a:ea typeface="DejaVu Sans"/>
              </a:rPr>
              <a:t>	</a:t>
            </a:r>
            <a:r>
              <a:rPr b="0" lang="hu-HU" sz="1800" spc="-1" strike="noStrike">
                <a:solidFill>
                  <a:srgbClr val="000000"/>
                </a:solidFill>
                <a:latin typeface="Aptos"/>
                <a:ea typeface="DejaVu Sans"/>
              </a:rPr>
              <a:t>B4KZAN</a:t>
            </a:r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Cím 1"/>
          <p:cNvSpPr/>
          <p:nvPr/>
        </p:nvSpPr>
        <p:spPr>
          <a:xfrm>
            <a:off x="0" y="-7759080"/>
            <a:ext cx="3908160" cy="92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1" lang="en-US" sz="5400" spc="-1" strike="noStrike">
                <a:solidFill>
                  <a:srgbClr val="000000"/>
                </a:solidFill>
                <a:latin typeface="Segoe UI"/>
                <a:ea typeface="DejaVu Sans"/>
              </a:rPr>
              <a:t>Probléma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Szövegdoboz 22"/>
          <p:cNvSpPr/>
          <p:nvPr/>
        </p:nvSpPr>
        <p:spPr>
          <a:xfrm>
            <a:off x="301680" y="-6615360"/>
            <a:ext cx="7906320" cy="200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Egyedi célok és kockázatvállalás miatt nincs univerzális megoldás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Tanulás nélkül könnyű pénzt veszíteni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fade/>
  </p:transition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Kép 15" descr="A képen szöveg, képernyőkép, Elektronikus jelzőtábla, Betűtípus látható&#10;&#10;Automatikusan generált leírás"/>
          <p:cNvPicPr/>
          <p:nvPr/>
        </p:nvPicPr>
        <p:blipFill>
          <a:blip r:embed="rId1">
            <a:alphaModFix amt="50000"/>
          </a:blip>
          <a:stretch/>
        </p:blipFill>
        <p:spPr>
          <a:xfrm>
            <a:off x="15900840" y="-534960"/>
            <a:ext cx="7391160" cy="7391160"/>
          </a:xfrm>
          <a:prstGeom prst="rect">
            <a:avLst/>
          </a:prstGeom>
          <a:ln w="0">
            <a:noFill/>
          </a:ln>
        </p:spPr>
      </p:pic>
      <p:pic>
        <p:nvPicPr>
          <p:cNvPr id="102" name="Ábra 4" descr=""/>
          <p:cNvPicPr/>
          <p:nvPr/>
        </p:nvPicPr>
        <p:blipFill>
          <a:blip r:embed="rId2">
            <a:alphaModFix amt="5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 w="0">
            <a:noFill/>
          </a:ln>
        </p:spPr>
      </p:pic>
      <p:sp>
        <p:nvSpPr>
          <p:cNvPr id="103" name="Téglalap 2"/>
          <p:cNvSpPr/>
          <p:nvPr/>
        </p:nvSpPr>
        <p:spPr>
          <a:xfrm rot="856800">
            <a:off x="1515240" y="-2256120"/>
            <a:ext cx="8507520" cy="11369160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algn="ctr" blurRad="520560" rotWithShape="0" sx="104000" sy="104000">
              <a:srgbClr val="000000">
                <a:alpha val="2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104" name="Cím 1"/>
          <p:cNvSpPr/>
          <p:nvPr/>
        </p:nvSpPr>
        <p:spPr>
          <a:xfrm>
            <a:off x="245520" y="11320200"/>
            <a:ext cx="3908160" cy="92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1" lang="en-US" sz="5400" spc="-1" strike="noStrike">
                <a:solidFill>
                  <a:srgbClr val="000000"/>
                </a:solidFill>
                <a:latin typeface="Segoe UI"/>
                <a:ea typeface="DejaVu Sans"/>
              </a:rPr>
              <a:t>Bevezetés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5" name="Szövegdoboz 10"/>
          <p:cNvSpPr/>
          <p:nvPr/>
        </p:nvSpPr>
        <p:spPr>
          <a:xfrm>
            <a:off x="517680" y="12736800"/>
            <a:ext cx="6844320" cy="200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Fiataloknak és új befektetőknek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Ideális befektetési lehetőségek bemutatása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Hova fektessük a pénzt? Itt a segítség!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Cím 1"/>
          <p:cNvSpPr/>
          <p:nvPr/>
        </p:nvSpPr>
        <p:spPr>
          <a:xfrm>
            <a:off x="2581200" y="360000"/>
            <a:ext cx="3908160" cy="92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hu-HU" sz="5400" spc="-1" strike="noStrike">
                <a:solidFill>
                  <a:srgbClr val="000000"/>
                </a:solidFill>
                <a:latin typeface="SF Pro Bold"/>
                <a:ea typeface="DejaVu Sans"/>
              </a:rPr>
              <a:t>Probléma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Szövegdoboz 13"/>
          <p:cNvSpPr/>
          <p:nvPr/>
        </p:nvSpPr>
        <p:spPr>
          <a:xfrm>
            <a:off x="2131200" y="1778400"/>
            <a:ext cx="7587360" cy="392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Microsoft YaHei"/>
              </a:rPr>
              <a:t>A magyar felnőttek körében a pénz gyarapítása nem preferált pénzügyi stratégia </a:t>
            </a:r>
            <a:r>
              <a:rPr b="0" i="1" lang="hu-HU" sz="900" spc="-1" strike="noStrike">
                <a:solidFill>
                  <a:srgbClr val="000000"/>
                </a:solidFill>
                <a:latin typeface="SF Pro Display"/>
                <a:ea typeface="Microsoft YaHei"/>
              </a:rPr>
              <a:t>(</a:t>
            </a:r>
            <a:r>
              <a:rPr b="0" i="1" lang="hu-HU" sz="900" spc="-1" strike="noStrike">
                <a:solidFill>
                  <a:srgbClr val="000000"/>
                </a:solidFill>
                <a:latin typeface="SF Pro Display"/>
                <a:ea typeface="DejaVu Sans"/>
              </a:rPr>
              <a:t>Pénziránytű Alapítvány 2015-ös felmérése)</a:t>
            </a:r>
            <a:endParaRPr b="0" lang="hu-HU" sz="9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Tanulás és megfelelő tudás nélkül könnyű pénzt veszíteni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Egyedi célok és kockázatvállalás miatt nincs univerzális megoldás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Cím 1"/>
          <p:cNvSpPr/>
          <p:nvPr/>
        </p:nvSpPr>
        <p:spPr>
          <a:xfrm>
            <a:off x="-756360" y="-7843320"/>
            <a:ext cx="4463640" cy="92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1" lang="hu-HU" sz="5400" spc="-1" strike="noStrike">
                <a:solidFill>
                  <a:srgbClr val="000000"/>
                </a:solidFill>
                <a:latin typeface="Segoe UI"/>
                <a:ea typeface="DejaVu Sans"/>
              </a:rPr>
              <a:t>Megoldás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Szövegdoboz 19"/>
          <p:cNvSpPr/>
          <p:nvPr/>
        </p:nvSpPr>
        <p:spPr>
          <a:xfrm>
            <a:off x="799200" y="-6686280"/>
            <a:ext cx="9028800" cy="264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Felhasználók megadják a kockázatvállalásukat és a befektetési kereteiket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Segít megtalálni az ideális befektetési lehetőségeket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Ajánlásokat ad Forex, tőzsde, kriptovaluták és ETF-ek terén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0" name="Kép 20" descr="A képen szöveg, névjegykártya, képernyőkép, embléma látható&#10;&#10;Automatikusan generált leírás"/>
          <p:cNvPicPr/>
          <p:nvPr/>
        </p:nvPicPr>
        <p:blipFill>
          <a:blip r:embed="rId3">
            <a:alphaModFix amt="50000"/>
          </a:blip>
          <a:stretch/>
        </p:blipFill>
        <p:spPr>
          <a:xfrm>
            <a:off x="13747680" y="7516080"/>
            <a:ext cx="9882720" cy="6584760"/>
          </a:xfrm>
          <a:prstGeom prst="rect">
            <a:avLst/>
          </a:prstGeom>
          <a:ln w="0">
            <a:noFill/>
          </a:ln>
        </p:spPr>
      </p:pic>
    </p:spTree>
  </p:cSld>
  <p:transition spd="slow">
    <p:fade/>
  </p:transition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Ábra 4" descr=""/>
          <p:cNvPicPr/>
          <p:nvPr/>
        </p:nvPicPr>
        <p:blipFill>
          <a:blip r:embed="rId1">
            <a:alphaModFix amt="5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 w="0">
            <a:noFill/>
          </a:ln>
          <a:effectLst>
            <a:outerShdw algn="ctr" blurRad="50760" dir="5400000" dist="63360" rotWithShape="0">
              <a:srgbClr val="000000">
                <a:alpha val="90000"/>
              </a:srgbClr>
            </a:outerShdw>
          </a:effectLst>
        </p:spPr>
      </p:pic>
      <p:sp>
        <p:nvSpPr>
          <p:cNvPr id="112" name="Téglalap 2"/>
          <p:cNvSpPr/>
          <p:nvPr/>
        </p:nvSpPr>
        <p:spPr>
          <a:xfrm rot="856800">
            <a:off x="-968040" y="-1586160"/>
            <a:ext cx="13928040" cy="10032120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algn="ctr" blurRad="520560" rotWithShape="0" sx="104000" sy="104000">
              <a:srgbClr val="000000">
                <a:alpha val="2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113" name="Cím 1"/>
          <p:cNvSpPr/>
          <p:nvPr/>
        </p:nvSpPr>
        <p:spPr>
          <a:xfrm>
            <a:off x="421200" y="360000"/>
            <a:ext cx="4463640" cy="92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  <a:tabLst>
                <a:tab algn="l" pos="408240"/>
              </a:tabLst>
            </a:pPr>
            <a:r>
              <a:rPr b="0" lang="hu-HU" sz="5400" spc="-1" strike="noStrike">
                <a:solidFill>
                  <a:srgbClr val="000000"/>
                </a:solidFill>
                <a:latin typeface="SF Pro Bold"/>
                <a:ea typeface="DejaVu Sans"/>
              </a:rPr>
              <a:t>Megoldás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14" name="Kép 12" descr="A képen szöveg, névjegykártya, képernyőkép, embléma látható&#10;&#10;Automatikusan generált leírás"/>
          <p:cNvPicPr/>
          <p:nvPr/>
        </p:nvPicPr>
        <p:blipFill>
          <a:blip r:embed="rId2">
            <a:alphaModFix amt="50000"/>
          </a:blip>
          <a:stretch/>
        </p:blipFill>
        <p:spPr>
          <a:xfrm>
            <a:off x="3835800" y="1846800"/>
            <a:ext cx="9882720" cy="6584760"/>
          </a:xfrm>
          <a:prstGeom prst="rect">
            <a:avLst/>
          </a:prstGeom>
          <a:ln w="0">
            <a:noFill/>
          </a:ln>
        </p:spPr>
      </p:pic>
      <p:sp>
        <p:nvSpPr>
          <p:cNvPr id="115" name="Szövegdoboz 7"/>
          <p:cNvSpPr/>
          <p:nvPr/>
        </p:nvSpPr>
        <p:spPr>
          <a:xfrm>
            <a:off x="691200" y="1778400"/>
            <a:ext cx="9028800" cy="392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Felhasználók megadják a kockázatvállalásukat és a befektetési kereteiket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A magyar pénzügyi környezetben segít megtalálni az ideális befektetési lehetőségeket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Ajánlásokat ad befektetési alapok, tőzsde és kriptovalutákkal kapcsolatban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Cím 1"/>
          <p:cNvSpPr/>
          <p:nvPr/>
        </p:nvSpPr>
        <p:spPr>
          <a:xfrm>
            <a:off x="-718560" y="10905120"/>
            <a:ext cx="3908160" cy="92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1" lang="en-US" sz="5400" spc="-1" strike="noStrike">
                <a:solidFill>
                  <a:srgbClr val="000000"/>
                </a:solidFill>
                <a:latin typeface="Segoe UI"/>
                <a:ea typeface="DejaVu Sans"/>
              </a:rPr>
              <a:t>Probléma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Szövegdoboz 9"/>
          <p:cNvSpPr/>
          <p:nvPr/>
        </p:nvSpPr>
        <p:spPr>
          <a:xfrm>
            <a:off x="-416880" y="12048840"/>
            <a:ext cx="7906320" cy="200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Egyedi célok és kockázatvállalás miatt nincs univerzális megoldás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Tanulás nélkül könnyű pénzt veszíteni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Cím 1"/>
          <p:cNvSpPr/>
          <p:nvPr/>
        </p:nvSpPr>
        <p:spPr>
          <a:xfrm>
            <a:off x="-416880" y="-6997680"/>
            <a:ext cx="5336280" cy="92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1" lang="hu-HU" sz="5400" spc="-1" strike="noStrike">
                <a:solidFill>
                  <a:srgbClr val="000000"/>
                </a:solidFill>
                <a:latin typeface="Segoe UI"/>
                <a:ea typeface="DejaVu Sans"/>
              </a:rPr>
              <a:t>Versenyelőnyök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Szövegdoboz 6"/>
          <p:cNvSpPr/>
          <p:nvPr/>
        </p:nvSpPr>
        <p:spPr>
          <a:xfrm>
            <a:off x="1139040" y="-5840640"/>
            <a:ext cx="9028800" cy="32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Nagy a potenciális felhasználók piaca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 felhasználók az általunk nyújtott megoldások segítségével idő- és erőforrások felhasználásukat hatékonyabbá tehetik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Az alkalmazás miatt a felhasználók nagyobb önbizalommal és kisebb veszteséggel magasabb hozamot érhetnek el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fade/>
  </p:transition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0" name="Ábra 4" descr=""/>
          <p:cNvPicPr/>
          <p:nvPr/>
        </p:nvPicPr>
        <p:blipFill>
          <a:blip r:embed="rId1">
            <a:alphaModFix amt="5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 w="0">
            <a:noFill/>
          </a:ln>
          <a:effectLst>
            <a:outerShdw algn="ctr" blurRad="50760" dir="5400000" dist="63360" rotWithShape="0">
              <a:srgbClr val="000000">
                <a:alpha val="90000"/>
              </a:srgbClr>
            </a:outerShdw>
          </a:effectLst>
        </p:spPr>
      </p:pic>
      <p:sp>
        <p:nvSpPr>
          <p:cNvPr id="121" name="Téglalap 2"/>
          <p:cNvSpPr/>
          <p:nvPr/>
        </p:nvSpPr>
        <p:spPr>
          <a:xfrm rot="856800">
            <a:off x="-968040" y="-1586160"/>
            <a:ext cx="13928040" cy="10032120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algn="ctr" blurRad="520560" rotWithShape="0" sx="104000" sy="104000">
              <a:srgbClr val="000000">
                <a:alpha val="2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122" name="Cím 1"/>
          <p:cNvSpPr/>
          <p:nvPr/>
        </p:nvSpPr>
        <p:spPr>
          <a:xfrm>
            <a:off x="421200" y="360000"/>
            <a:ext cx="5336280" cy="92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0" lang="hu-HU" sz="5400" spc="-1" strike="noStrike">
                <a:solidFill>
                  <a:srgbClr val="000000"/>
                </a:solidFill>
                <a:latin typeface="SF Pro Bold"/>
                <a:ea typeface="DejaVu Sans"/>
              </a:rPr>
              <a:t>Versenyelőnyök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3" name="Kép 12" descr="A képen szöveg, névjegykártya, képernyőkép, embléma látható&#10;&#10;Automatikusan generált leírás"/>
          <p:cNvPicPr/>
          <p:nvPr/>
        </p:nvPicPr>
        <p:blipFill>
          <a:blip r:embed="rId2">
            <a:alphaModFix amt="50000"/>
          </a:blip>
          <a:stretch/>
        </p:blipFill>
        <p:spPr>
          <a:xfrm>
            <a:off x="11699640" y="7426800"/>
            <a:ext cx="9882720" cy="6584760"/>
          </a:xfrm>
          <a:prstGeom prst="rect">
            <a:avLst/>
          </a:prstGeom>
          <a:ln w="0">
            <a:noFill/>
          </a:ln>
        </p:spPr>
      </p:pic>
      <p:pic>
        <p:nvPicPr>
          <p:cNvPr id="124" name="Kép 3" descr="A képen sárga, Grafika látható&#10;&#10;Automatikusan generált leírás"/>
          <p:cNvPicPr/>
          <p:nvPr/>
        </p:nvPicPr>
        <p:blipFill>
          <a:blip r:embed="rId3">
            <a:alphaModFix amt="50000"/>
          </a:blip>
          <a:stretch/>
        </p:blipFill>
        <p:spPr>
          <a:xfrm rot="833400">
            <a:off x="12545280" y="-6949800"/>
            <a:ext cx="6856200" cy="6856200"/>
          </a:xfrm>
          <a:prstGeom prst="rect">
            <a:avLst/>
          </a:prstGeom>
          <a:ln w="0">
            <a:noFill/>
          </a:ln>
        </p:spPr>
      </p:pic>
      <p:sp>
        <p:nvSpPr>
          <p:cNvPr id="125" name="Cím 1"/>
          <p:cNvSpPr/>
          <p:nvPr/>
        </p:nvSpPr>
        <p:spPr>
          <a:xfrm>
            <a:off x="-439200" y="11071440"/>
            <a:ext cx="4463640" cy="92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1" lang="hu-HU" sz="5400" spc="-1" strike="noStrike">
                <a:solidFill>
                  <a:srgbClr val="000000"/>
                </a:solidFill>
                <a:latin typeface="Segoe UI"/>
                <a:ea typeface="DejaVu Sans"/>
              </a:rPr>
              <a:t>Megoldás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Szövegdoboz 6"/>
          <p:cNvSpPr/>
          <p:nvPr/>
        </p:nvSpPr>
        <p:spPr>
          <a:xfrm>
            <a:off x="1116720" y="12228480"/>
            <a:ext cx="9028800" cy="26485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Felhasználók megadják a kockázatvállalásukat és a befektetési kereteiket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Segít megtalálni az ideális befektetési lehetőségeket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Ajánlásokat ad Forex, tőzsde, kriptovaluták és ETF-ek terén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Cím 1"/>
          <p:cNvSpPr/>
          <p:nvPr/>
        </p:nvSpPr>
        <p:spPr>
          <a:xfrm>
            <a:off x="381960" y="-9684000"/>
            <a:ext cx="8047800" cy="92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1" lang="hu-HU" sz="5400" spc="-1" strike="noStrike">
                <a:solidFill>
                  <a:srgbClr val="000000"/>
                </a:solidFill>
                <a:latin typeface="Segoe UI"/>
                <a:ea typeface="DejaVu Sans"/>
              </a:rPr>
              <a:t>Innovatív megoldásaink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Szövegdoboz 11"/>
          <p:cNvSpPr/>
          <p:nvPr/>
        </p:nvSpPr>
        <p:spPr>
          <a:xfrm>
            <a:off x="1937880" y="-8526960"/>
            <a:ext cx="9882720" cy="32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Egyedülálló, személyre szabott ajánlások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 felhasználók kockázatvállalását és pénzügyi helyzetét figyelembe véve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Kompakt oktatási anyagok biztosítása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Aktuális piaci adatokra épülő ajánlások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29" name="Kép 2" descr="A képen szöveg, névjegykártya, képernyőkép, embléma látható&#10;&#10;Automatikusan generált leírás"/>
          <p:cNvPicPr/>
          <p:nvPr/>
        </p:nvPicPr>
        <p:blipFill>
          <a:blip r:embed="rId4">
            <a:alphaModFix amt="50000"/>
          </a:blip>
          <a:stretch/>
        </p:blipFill>
        <p:spPr>
          <a:xfrm>
            <a:off x="3835800" y="1847160"/>
            <a:ext cx="9882720" cy="6584760"/>
          </a:xfrm>
          <a:prstGeom prst="rect">
            <a:avLst/>
          </a:prstGeom>
          <a:ln w="0">
            <a:noFill/>
          </a:ln>
        </p:spPr>
      </p:pic>
      <p:sp>
        <p:nvSpPr>
          <p:cNvPr id="130" name="Szövegdoboz 7"/>
          <p:cNvSpPr/>
          <p:nvPr/>
        </p:nvSpPr>
        <p:spPr>
          <a:xfrm>
            <a:off x="691200" y="1778400"/>
            <a:ext cx="9387360" cy="32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Nagy a potenciális felhasználók piaca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A felhasználók az általunk nyújtott megoldások segítségével idő- és erőforrások felhasználásukat hatékonyabbá tehetik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Az alkalmazás miatt a felhasználók nagyobb önbizalommal és kisebb veszteséggel magasabb hozamot érhetnek el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fade/>
  </p:transition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Ábra 4" descr=""/>
          <p:cNvPicPr/>
          <p:nvPr/>
        </p:nvPicPr>
        <p:blipFill>
          <a:blip r:embed="rId1">
            <a:alphaModFix amt="50000"/>
          </a:blip>
          <a:stretch/>
        </p:blipFill>
        <p:spPr>
          <a:xfrm>
            <a:off x="0" y="0"/>
            <a:ext cx="12190320" cy="6856200"/>
          </a:xfrm>
          <a:prstGeom prst="rect">
            <a:avLst/>
          </a:prstGeom>
          <a:ln w="0">
            <a:noFill/>
          </a:ln>
          <a:effectLst>
            <a:outerShdw algn="ctr" blurRad="50760" dir="5400000" dist="63360" rotWithShape="0">
              <a:srgbClr val="000000">
                <a:alpha val="90000"/>
              </a:srgbClr>
            </a:outerShdw>
          </a:effectLst>
        </p:spPr>
      </p:pic>
      <p:sp>
        <p:nvSpPr>
          <p:cNvPr id="132" name="Téglalap 2"/>
          <p:cNvSpPr/>
          <p:nvPr/>
        </p:nvSpPr>
        <p:spPr>
          <a:xfrm rot="856800">
            <a:off x="-968040" y="-1586160"/>
            <a:ext cx="13928040" cy="10032120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algn="ctr" blurRad="520560" rotWithShape="0" sx="104000" sy="104000">
              <a:srgbClr val="000000">
                <a:alpha val="2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133" name="Cím 1"/>
          <p:cNvSpPr/>
          <p:nvPr/>
        </p:nvSpPr>
        <p:spPr>
          <a:xfrm>
            <a:off x="421200" y="360000"/>
            <a:ext cx="8047800" cy="92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hu-HU" sz="5400" spc="-1" strike="noStrike">
                <a:solidFill>
                  <a:srgbClr val="000000"/>
                </a:solidFill>
                <a:latin typeface="SF Pro Bold"/>
                <a:ea typeface="DejaVu Sans"/>
              </a:rPr>
              <a:t>Innovatív megoldásaink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4" name="Kép 3" descr="A képen sárga, Grafika látható&#10;&#10;Automatikusan generált leírás"/>
          <p:cNvPicPr/>
          <p:nvPr/>
        </p:nvPicPr>
        <p:blipFill>
          <a:blip r:embed="rId2">
            <a:alphaModFix amt="50000"/>
          </a:blip>
          <a:stretch/>
        </p:blipFill>
        <p:spPr>
          <a:xfrm rot="248400">
            <a:off x="6227640" y="0"/>
            <a:ext cx="6856200" cy="6856200"/>
          </a:xfrm>
          <a:prstGeom prst="rect">
            <a:avLst/>
          </a:prstGeom>
          <a:ln w="0">
            <a:noFill/>
          </a:ln>
        </p:spPr>
      </p:pic>
      <p:sp>
        <p:nvSpPr>
          <p:cNvPr id="135" name="Cím 1"/>
          <p:cNvSpPr/>
          <p:nvPr/>
        </p:nvSpPr>
        <p:spPr>
          <a:xfrm>
            <a:off x="-718560" y="-11769840"/>
            <a:ext cx="10194840" cy="92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1" lang="hu-HU" sz="5400" spc="-1" strike="noStrike">
                <a:solidFill>
                  <a:srgbClr val="000000"/>
                </a:solidFill>
                <a:latin typeface="Segoe UI"/>
                <a:ea typeface="DejaVu Sans"/>
              </a:rPr>
              <a:t>Projektünkben rejlő potenciál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6" name="Szövegdoboz 10"/>
          <p:cNvSpPr/>
          <p:nvPr/>
        </p:nvSpPr>
        <p:spPr>
          <a:xfrm>
            <a:off x="837360" y="-10612440"/>
            <a:ext cx="9882720" cy="456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Potenciális felhasználók számára megkönnyíti a pénzügyi világ megértését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Személyre szabott ajánlások, és oktatási anyag tovább erősíti a pénzügyekkel kapcsolatos tudást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Ezzel a felhasználók hatékonyabban bánnak pénzükkel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Visszatérő felhasználók, akik keresik a pénzügyi világgal kapcsolatos segítséget és egyszerűséget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7" name="Cím 1"/>
          <p:cNvSpPr/>
          <p:nvPr/>
        </p:nvSpPr>
        <p:spPr>
          <a:xfrm>
            <a:off x="484560" y="11036880"/>
            <a:ext cx="5336280" cy="92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1" lang="hu-HU" sz="5400" spc="-1" strike="noStrike">
                <a:solidFill>
                  <a:srgbClr val="000000"/>
                </a:solidFill>
                <a:latin typeface="Segoe UI"/>
                <a:ea typeface="DejaVu Sans"/>
              </a:rPr>
              <a:t>Versenyelőnyök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8" name="Szövegdoboz 18"/>
          <p:cNvSpPr/>
          <p:nvPr/>
        </p:nvSpPr>
        <p:spPr>
          <a:xfrm>
            <a:off x="2040480" y="12193920"/>
            <a:ext cx="9028800" cy="32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Nagy a potenciális felhasználók piaca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 felhasználók az általunk nyújtott megoldások segítségével idő- és erőforrások felhasználásukat hatékonyabbá tehetik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Az alkalmazás miatt a felhasználók nagyobb önbizalommal és kisebb veszteséggel magasabb hozamot érhetnek el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39" name="Kép 20" descr="A képen könyv, tervezés látható&#10;&#10;Automatikusan generált leírás"/>
          <p:cNvPicPr/>
          <p:nvPr/>
        </p:nvPicPr>
        <p:blipFill>
          <a:blip r:embed="rId3">
            <a:alphaModFix amt="50000"/>
          </a:blip>
          <a:stretch/>
        </p:blipFill>
        <p:spPr>
          <a:xfrm>
            <a:off x="15339600" y="-3142440"/>
            <a:ext cx="6983280" cy="4798800"/>
          </a:xfrm>
          <a:prstGeom prst="rect">
            <a:avLst/>
          </a:prstGeom>
          <a:ln w="0">
            <a:noFill/>
          </a:ln>
        </p:spPr>
      </p:pic>
      <p:sp>
        <p:nvSpPr>
          <p:cNvPr id="140" name="Szövegdoboz 7"/>
          <p:cNvSpPr/>
          <p:nvPr/>
        </p:nvSpPr>
        <p:spPr>
          <a:xfrm>
            <a:off x="691200" y="1778400"/>
            <a:ext cx="9882720" cy="39279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Ismertetők a magyarországi befektetési lehetőségekről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Egyedülálló, személyre szabott ajánlások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A felhasználók kockázatvállalását és pénzügyi helyzetét figyelembe véve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Kompakt oktatási anyagok biztosítása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Aktuális piaci adatokra épülő ajánlások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fade/>
  </p:transition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Téglalap 2"/>
          <p:cNvSpPr/>
          <p:nvPr/>
        </p:nvSpPr>
        <p:spPr>
          <a:xfrm rot="856800">
            <a:off x="-968040" y="-1586160"/>
            <a:ext cx="13928040" cy="10032120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algn="ctr" blurRad="520560" rotWithShape="0" sx="104000" sy="104000">
              <a:srgbClr val="000000">
                <a:alpha val="2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pic>
        <p:nvPicPr>
          <p:cNvPr id="142" name="Kép 20" descr="A képen könyv, tervezés látható&#10;&#10;Automatikusan generált leírás"/>
          <p:cNvPicPr/>
          <p:nvPr/>
        </p:nvPicPr>
        <p:blipFill>
          <a:blip r:embed="rId1">
            <a:alphaModFix amt="50000"/>
          </a:blip>
          <a:stretch/>
        </p:blipFill>
        <p:spPr>
          <a:xfrm>
            <a:off x="6656760" y="1385640"/>
            <a:ext cx="6983280" cy="4798800"/>
          </a:xfrm>
          <a:prstGeom prst="rect">
            <a:avLst/>
          </a:prstGeom>
          <a:ln w="0">
            <a:noFill/>
          </a:ln>
        </p:spPr>
      </p:pic>
      <p:sp>
        <p:nvSpPr>
          <p:cNvPr id="143" name="Cím 1"/>
          <p:cNvSpPr/>
          <p:nvPr/>
        </p:nvSpPr>
        <p:spPr>
          <a:xfrm>
            <a:off x="421200" y="360000"/>
            <a:ext cx="10194840" cy="92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hu-HU" sz="5400" spc="-1" strike="noStrike">
                <a:solidFill>
                  <a:srgbClr val="000000"/>
                </a:solidFill>
                <a:latin typeface="SF Pro Bold"/>
                <a:ea typeface="DejaVu Sans"/>
              </a:rPr>
              <a:t>Projektünkben rejlő potenciál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4" name="Szövegdoboz 7"/>
          <p:cNvSpPr/>
          <p:nvPr/>
        </p:nvSpPr>
        <p:spPr>
          <a:xfrm>
            <a:off x="691200" y="1778400"/>
            <a:ext cx="9747360" cy="456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Potenciális felhasználók számára megkönnyíti a pénzügyi világ megértését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Személyre szabott ajánlások, és oktatási anyag tovább erősíti a pénzügyekkel kapcsolatos tudást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Ezzel a felhasználók hatékonyabban bánnak pénzükkel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Visszatérő felhasználók, akik keresik a pénzügyi világgal kapcsolatos segítséget és egyszerűséget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Cím 1"/>
          <p:cNvSpPr/>
          <p:nvPr/>
        </p:nvSpPr>
        <p:spPr>
          <a:xfrm>
            <a:off x="-570240" y="-8689680"/>
            <a:ext cx="5219280" cy="92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1" lang="hu-HU" sz="5400" spc="-1" strike="noStrike">
                <a:solidFill>
                  <a:srgbClr val="000000"/>
                </a:solidFill>
                <a:latin typeface="Segoe UI"/>
                <a:ea typeface="DejaVu Sans"/>
              </a:rPr>
              <a:t>Működés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Szövegdoboz 14"/>
          <p:cNvSpPr/>
          <p:nvPr/>
        </p:nvSpPr>
        <p:spPr>
          <a:xfrm>
            <a:off x="1577160" y="-7304400"/>
            <a:ext cx="7232400" cy="20088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Backendet NodeJS támogatja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Frontend ReactJS technológiával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Adattárolás SQLite adatbázison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47" name="Kép 1" descr="A képen sárga, Grafika látható&#10;&#10;Automatikusan generált leírás"/>
          <p:cNvPicPr/>
          <p:nvPr/>
        </p:nvPicPr>
        <p:blipFill>
          <a:blip r:embed="rId2">
            <a:alphaModFix amt="50000"/>
          </a:blip>
          <a:stretch/>
        </p:blipFill>
        <p:spPr>
          <a:xfrm rot="248400">
            <a:off x="6884280" y="11142000"/>
            <a:ext cx="6856200" cy="6856200"/>
          </a:xfrm>
          <a:prstGeom prst="rect">
            <a:avLst/>
          </a:prstGeom>
          <a:ln w="0">
            <a:noFill/>
          </a:ln>
        </p:spPr>
      </p:pic>
      <p:pic>
        <p:nvPicPr>
          <p:cNvPr id="148" name="Kép 3" descr="A képen Grafika, Betűtípus, Grafikus tervezés, embléma látható&#10;&#10;Automatikusan generált leírás"/>
          <p:cNvPicPr/>
          <p:nvPr/>
        </p:nvPicPr>
        <p:blipFill>
          <a:blip r:embed="rId3">
            <a:alphaModFix amt="50000"/>
          </a:blip>
          <a:stretch/>
        </p:blipFill>
        <p:spPr>
          <a:xfrm>
            <a:off x="-13074120" y="5164560"/>
            <a:ext cx="1473480" cy="1420560"/>
          </a:xfrm>
          <a:prstGeom prst="rect">
            <a:avLst/>
          </a:prstGeom>
          <a:ln w="0">
            <a:noFill/>
          </a:ln>
        </p:spPr>
      </p:pic>
      <p:pic>
        <p:nvPicPr>
          <p:cNvPr id="149" name="Kép 5" descr="A képen Grafika, képernyőkép, Betűtípus, tervezés látható&#10;&#10;Automatikusan generált leírás"/>
          <p:cNvPicPr/>
          <p:nvPr/>
        </p:nvPicPr>
        <p:blipFill>
          <a:blip r:embed="rId4">
            <a:alphaModFix amt="50000"/>
          </a:blip>
          <a:stretch/>
        </p:blipFill>
        <p:spPr>
          <a:xfrm>
            <a:off x="-10142280" y="5288400"/>
            <a:ext cx="2545200" cy="1271520"/>
          </a:xfrm>
          <a:prstGeom prst="rect">
            <a:avLst/>
          </a:prstGeom>
          <a:ln w="0">
            <a:noFill/>
          </a:ln>
        </p:spPr>
      </p:pic>
      <p:pic>
        <p:nvPicPr>
          <p:cNvPr id="150" name="Kép 6" descr="A képen Grafika, Betűtípus, képernyőkép, embléma látható&#10;&#10;Automatikusan generált leírás"/>
          <p:cNvPicPr/>
          <p:nvPr/>
        </p:nvPicPr>
        <p:blipFill>
          <a:blip r:embed="rId5">
            <a:alphaModFix amt="50000"/>
          </a:blip>
          <a:stretch/>
        </p:blipFill>
        <p:spPr>
          <a:xfrm>
            <a:off x="-6138720" y="5445000"/>
            <a:ext cx="2354760" cy="1115280"/>
          </a:xfrm>
          <a:prstGeom prst="rect">
            <a:avLst/>
          </a:prstGeom>
          <a:ln w="0">
            <a:noFill/>
          </a:ln>
        </p:spPr>
      </p:pic>
      <p:sp>
        <p:nvSpPr>
          <p:cNvPr id="151" name="Cím 1"/>
          <p:cNvSpPr/>
          <p:nvPr/>
        </p:nvSpPr>
        <p:spPr>
          <a:xfrm>
            <a:off x="-3399120" y="12247200"/>
            <a:ext cx="8047800" cy="92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1" lang="hu-HU" sz="5400" spc="-1" strike="noStrike">
                <a:solidFill>
                  <a:srgbClr val="000000"/>
                </a:solidFill>
                <a:latin typeface="Segoe UI"/>
                <a:ea typeface="DejaVu Sans"/>
              </a:rPr>
              <a:t>Innovatív megoldásaink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Szövegdoboz 11"/>
          <p:cNvSpPr/>
          <p:nvPr/>
        </p:nvSpPr>
        <p:spPr>
          <a:xfrm>
            <a:off x="-1843200" y="13404240"/>
            <a:ext cx="9882720" cy="32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Egyedülálló, személyre szabott ajánlások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 felhasználók kockázatvállalását és pénzügyi helyzetét figyelembe véve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Kompakt oktatási anyagok biztosítása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Aktuális piaci adatokra épülő ajánlások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fade/>
  </p:transition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3" name="" descr=""/>
          <p:cNvPicPr/>
          <p:nvPr/>
        </p:nvPicPr>
        <p:blipFill>
          <a:blip r:embed="rId1"/>
          <a:stretch/>
        </p:blipFill>
        <p:spPr>
          <a:xfrm>
            <a:off x="6519960" y="2160000"/>
            <a:ext cx="5671080" cy="4696560"/>
          </a:xfrm>
          <a:prstGeom prst="rect">
            <a:avLst/>
          </a:prstGeom>
          <a:ln w="0">
            <a:noFill/>
          </a:ln>
        </p:spPr>
      </p:pic>
      <p:sp>
        <p:nvSpPr>
          <p:cNvPr id="154" name="Szövegdoboz 1"/>
          <p:cNvSpPr/>
          <p:nvPr/>
        </p:nvSpPr>
        <p:spPr>
          <a:xfrm>
            <a:off x="691200" y="1778400"/>
            <a:ext cx="10107360" cy="32882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REST kommunikáció a backend és a frontend között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A biztonságos kommunikációhoz JWT webtokent használunk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Backenden használt technológia: Express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Frontenden használt technológia: React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SF Pro Display"/>
                <a:ea typeface="DejaVu Sans"/>
              </a:rPr>
              <a:t>Adattárolás SQLite adatbázison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5" name="Ábra 1" descr=""/>
          <p:cNvPicPr/>
          <p:nvPr/>
        </p:nvPicPr>
        <p:blipFill>
          <a:blip r:embed="rId2">
            <a:alphaModFix amt="50000"/>
          </a:blip>
          <a:stretch/>
        </p:blipFill>
        <p:spPr>
          <a:xfrm>
            <a:off x="0" y="-7903440"/>
            <a:ext cx="12190320" cy="6856200"/>
          </a:xfrm>
          <a:prstGeom prst="rect">
            <a:avLst/>
          </a:prstGeom>
          <a:ln w="0">
            <a:noFill/>
          </a:ln>
        </p:spPr>
      </p:pic>
      <p:sp>
        <p:nvSpPr>
          <p:cNvPr id="156" name="Téglalap 1"/>
          <p:cNvSpPr/>
          <p:nvPr/>
        </p:nvSpPr>
        <p:spPr>
          <a:xfrm rot="856800">
            <a:off x="-18684360" y="-3965760"/>
            <a:ext cx="13928040" cy="11845800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algn="ctr" blurRad="520560" rotWithShape="0" sx="104000" sy="104000">
              <a:srgbClr val="000000">
                <a:alpha val="2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ctr">
            <a:noAutofit/>
          </a:bodyPr>
          <a:p>
            <a:pPr algn="ctr">
              <a:lnSpc>
                <a:spcPct val="100000"/>
              </a:lnSpc>
            </a:pPr>
            <a:endParaRPr b="0" lang="en-US" sz="1800" spc="-1" strike="noStrike">
              <a:solidFill>
                <a:schemeClr val="lt1"/>
              </a:solidFill>
              <a:latin typeface="Calibri"/>
              <a:ea typeface="DejaVu Sans"/>
            </a:endParaRPr>
          </a:p>
        </p:txBody>
      </p:sp>
      <p:sp>
        <p:nvSpPr>
          <p:cNvPr id="157" name="Cím 2"/>
          <p:cNvSpPr/>
          <p:nvPr/>
        </p:nvSpPr>
        <p:spPr>
          <a:xfrm>
            <a:off x="421200" y="360000"/>
            <a:ext cx="8757360" cy="92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90000"/>
              </a:lnSpc>
            </a:pPr>
            <a:r>
              <a:rPr b="0" lang="hu-HU" sz="5400" spc="-1" strike="noStrike">
                <a:solidFill>
                  <a:srgbClr val="000000"/>
                </a:solidFill>
                <a:latin typeface="SF Pro Bold"/>
                <a:ea typeface="DejaVu Sans"/>
              </a:rPr>
              <a:t>Szoftveres megvalósítás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58" name="Kép 10" descr="A képen könyv, tervezés látható&#10;&#10;Automatikusan generált leírás"/>
          <p:cNvPicPr/>
          <p:nvPr/>
        </p:nvPicPr>
        <p:blipFill>
          <a:blip r:embed="rId3">
            <a:alphaModFix amt="50000"/>
          </a:blip>
          <a:stretch/>
        </p:blipFill>
        <p:spPr>
          <a:xfrm>
            <a:off x="15851520" y="8853120"/>
            <a:ext cx="6983280" cy="4798800"/>
          </a:xfrm>
          <a:prstGeom prst="rect">
            <a:avLst/>
          </a:prstGeom>
          <a:ln w="0">
            <a:noFill/>
          </a:ln>
        </p:spPr>
      </p:pic>
      <p:sp>
        <p:nvSpPr>
          <p:cNvPr id="159" name="Cím 3"/>
          <p:cNvSpPr/>
          <p:nvPr/>
        </p:nvSpPr>
        <p:spPr>
          <a:xfrm>
            <a:off x="2962080" y="10857960"/>
            <a:ext cx="10194840" cy="9266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1" lang="hu-HU" sz="5400" spc="-1" strike="noStrike">
                <a:solidFill>
                  <a:srgbClr val="000000"/>
                </a:solidFill>
                <a:latin typeface="Segoe UI"/>
                <a:ea typeface="DejaVu Sans"/>
              </a:rPr>
              <a:t>Projektünkben rejlő potenciál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Szövegdoboz 2"/>
          <p:cNvSpPr/>
          <p:nvPr/>
        </p:nvSpPr>
        <p:spPr>
          <a:xfrm>
            <a:off x="4517640" y="12015000"/>
            <a:ext cx="9882720" cy="45676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spAutoFit/>
          </a:bodyPr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Potenciális felhasználók számára megkönnyíti a pénzügyi világ megértését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Személyre szabott ajánlások, és oktatási anyag tovább erősíti a pénzügyekkel kapcsolatos tudást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Ezzel a felhasználók hatékonyabban bánnak pénzükkel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  <a:p>
            <a:pPr marL="285840" indent="-28584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b="0" lang="hu-HU" sz="2800" spc="-1" strike="noStrike">
                <a:solidFill>
                  <a:srgbClr val="000000"/>
                </a:solidFill>
                <a:latin typeface="Calibri"/>
                <a:ea typeface="DejaVu Sans"/>
              </a:rPr>
              <a:t>Visszatérő felhasználók, akik keresik a pénzügyi világgal kapcsolatos segítséget és egyszerűséget</a:t>
            </a:r>
            <a:endParaRPr b="0" lang="hu-HU" sz="28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61" name="Kép 13" descr="A képen szöveg, elektronika, képernyőkép, kézírás látható&#10;&#10;Automatikusan generált leírás"/>
          <p:cNvPicPr/>
          <p:nvPr/>
        </p:nvPicPr>
        <p:blipFill>
          <a:blip r:embed="rId4">
            <a:alphaModFix amt="50000"/>
          </a:blip>
          <a:stretch/>
        </p:blipFill>
        <p:spPr>
          <a:xfrm>
            <a:off x="14402160" y="1756800"/>
            <a:ext cx="5776560" cy="3846240"/>
          </a:xfrm>
          <a:prstGeom prst="rect">
            <a:avLst/>
          </a:prstGeom>
          <a:ln w="0">
            <a:noFill/>
          </a:ln>
        </p:spPr>
      </p:pic>
      <p:sp>
        <p:nvSpPr>
          <p:cNvPr id="162" name="Cím 4"/>
          <p:cNvSpPr/>
          <p:nvPr/>
        </p:nvSpPr>
        <p:spPr>
          <a:xfrm>
            <a:off x="-11157840" y="2036160"/>
            <a:ext cx="4875120" cy="180144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90000"/>
              </a:lnSpc>
            </a:pPr>
            <a:r>
              <a:rPr b="1" lang="en-US" sz="5400" spc="-1" strike="noStrike">
                <a:solidFill>
                  <a:srgbClr val="000000"/>
                </a:solidFill>
                <a:latin typeface="Segoe UI"/>
                <a:ea typeface="DejaVu Sans"/>
              </a:rPr>
              <a:t>Köszönjük a figyelmet!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transition spd="slow">
    <p:fade/>
  </p:transition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PlaceHolder 1"/>
          <p:cNvSpPr>
            <a:spLocks noGrp="1"/>
          </p:cNvSpPr>
          <p:nvPr>
            <p:ph type="title"/>
          </p:nvPr>
        </p:nvSpPr>
        <p:spPr>
          <a:xfrm>
            <a:off x="421200" y="360000"/>
            <a:ext cx="4990680" cy="8694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noAutofit/>
          </a:bodyPr>
          <a:p>
            <a:pPr indent="0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hu-HU" sz="5400" spc="-1" strike="noStrike">
                <a:solidFill>
                  <a:srgbClr val="000000"/>
                </a:solidFill>
                <a:latin typeface="SF Pro Bold"/>
              </a:rPr>
              <a:t>Architektúra</a:t>
            </a:r>
            <a:endParaRPr b="0" lang="hu-HU" sz="5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4" name=""/>
          <p:cNvSpPr/>
          <p:nvPr/>
        </p:nvSpPr>
        <p:spPr>
          <a:xfrm>
            <a:off x="217440" y="1741320"/>
            <a:ext cx="4570920" cy="4353120"/>
          </a:xfrm>
          <a:prstGeom prst="rect">
            <a:avLst/>
          </a:prstGeom>
          <a:noFill/>
          <a:ln w="36000">
            <a:solidFill>
              <a:srgbClr val="333333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>
              <a:lnSpc>
                <a:spcPct val="100000"/>
              </a:lnSpc>
            </a:pPr>
            <a:endParaRPr b="0" lang="hu-H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5" name=""/>
          <p:cNvSpPr/>
          <p:nvPr/>
        </p:nvSpPr>
        <p:spPr>
          <a:xfrm>
            <a:off x="7401960" y="1741320"/>
            <a:ext cx="4570920" cy="4353120"/>
          </a:xfrm>
          <a:prstGeom prst="rect">
            <a:avLst/>
          </a:prstGeom>
          <a:noFill/>
          <a:ln w="36000">
            <a:solidFill>
              <a:srgbClr val="333333"/>
            </a:solidFill>
            <a:round/>
          </a:ln>
        </p:spPr>
        <p:style>
          <a:lnRef idx="0"/>
          <a:fillRef idx="0"/>
          <a:effectRef idx="0"/>
          <a:fontRef idx="minor"/>
        </p:style>
        <p:txBody>
          <a:bodyPr lIns="108000" rIns="108000" tIns="63000" bIns="63000" anchor="ctr">
            <a:noAutofit/>
          </a:bodyPr>
          <a:p>
            <a:pPr>
              <a:lnSpc>
                <a:spcPct val="100000"/>
              </a:lnSpc>
            </a:pPr>
            <a:endParaRPr b="0" lang="hu-H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6" name=""/>
          <p:cNvSpPr/>
          <p:nvPr/>
        </p:nvSpPr>
        <p:spPr>
          <a:xfrm>
            <a:off x="217440" y="1306080"/>
            <a:ext cx="4570560" cy="38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hu-HU" sz="2180" spc="-1" strike="noStrike">
                <a:solidFill>
                  <a:srgbClr val="000000"/>
                </a:solidFill>
                <a:latin typeface="Grandview"/>
                <a:ea typeface="DejaVu Sans"/>
              </a:rPr>
              <a:t>Frontend</a:t>
            </a:r>
            <a:endParaRPr b="0" lang="hu-HU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"/>
          <p:cNvSpPr/>
          <p:nvPr/>
        </p:nvSpPr>
        <p:spPr>
          <a:xfrm>
            <a:off x="7402320" y="1306080"/>
            <a:ext cx="4570560" cy="38448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hu-HU" sz="2180" spc="-1" strike="noStrike">
                <a:solidFill>
                  <a:srgbClr val="000000"/>
                </a:solidFill>
                <a:latin typeface="Grandview"/>
                <a:ea typeface="DejaVu Sans"/>
              </a:rPr>
              <a:t>Backend</a:t>
            </a:r>
            <a:endParaRPr b="0" lang="hu-HU" sz="218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"/>
          <p:cNvSpPr/>
          <p:nvPr/>
        </p:nvSpPr>
        <p:spPr>
          <a:xfrm>
            <a:off x="5007240" y="3265560"/>
            <a:ext cx="2177280" cy="360"/>
          </a:xfrm>
          <a:prstGeom prst="line">
            <a:avLst/>
          </a:prstGeom>
          <a:ln w="0">
            <a:solidFill>
              <a:srgbClr val="333333"/>
            </a:solidFill>
            <a:tail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-45000" bIns="-4500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69" name=""/>
          <p:cNvSpPr/>
          <p:nvPr/>
        </p:nvSpPr>
        <p:spPr>
          <a:xfrm>
            <a:off x="5225040" y="2394720"/>
            <a:ext cx="1522440" cy="59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hu-HU" sz="1600" spc="-1" strike="noStrike">
                <a:solidFill>
                  <a:srgbClr val="000000"/>
                </a:solidFill>
                <a:latin typeface="Grandview"/>
                <a:ea typeface="DejaVu Sans"/>
              </a:rPr>
              <a:t>Kérés</a:t>
            </a:r>
            <a:endParaRPr b="0" lang="hu-HU" sz="1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endParaRPr b="0" lang="hu-HU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"/>
          <p:cNvSpPr/>
          <p:nvPr/>
        </p:nvSpPr>
        <p:spPr>
          <a:xfrm>
            <a:off x="5007240" y="4353840"/>
            <a:ext cx="2177280" cy="360"/>
          </a:xfrm>
          <a:prstGeom prst="line">
            <a:avLst/>
          </a:prstGeom>
          <a:ln w="0">
            <a:solidFill>
              <a:srgbClr val="333333"/>
            </a:solidFill>
            <a:headEnd len="med" type="triangle" w="med"/>
          </a:ln>
        </p:spPr>
        <p:style>
          <a:lnRef idx="0"/>
          <a:fillRef idx="0"/>
          <a:effectRef idx="0"/>
          <a:fontRef idx="minor"/>
        </p:style>
        <p:txBody>
          <a:bodyPr lIns="90000" rIns="90000" tIns="-45000" bIns="-45000" anchor="ctr">
            <a:noAutofit/>
          </a:bodyPr>
          <a:p>
            <a:endParaRPr b="0" lang="hu-H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1" name=""/>
          <p:cNvSpPr/>
          <p:nvPr/>
        </p:nvSpPr>
        <p:spPr>
          <a:xfrm>
            <a:off x="5225040" y="4870440"/>
            <a:ext cx="1522440" cy="35316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hu-HU" sz="1600" spc="-1" strike="noStrike">
                <a:solidFill>
                  <a:srgbClr val="000000"/>
                </a:solidFill>
                <a:latin typeface="Grandview"/>
                <a:ea typeface="DejaVu Sans"/>
              </a:rPr>
              <a:t>Válasz</a:t>
            </a:r>
            <a:endParaRPr b="0" lang="hu-HU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"/>
          <p:cNvSpPr/>
          <p:nvPr/>
        </p:nvSpPr>
        <p:spPr>
          <a:xfrm>
            <a:off x="5225040" y="2829960"/>
            <a:ext cx="1522800" cy="8694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0">
            <a:solidFill>
              <a:srgbClr val="333333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3" name=""/>
          <p:cNvSpPr/>
          <p:nvPr/>
        </p:nvSpPr>
        <p:spPr>
          <a:xfrm>
            <a:off x="5225040" y="3918600"/>
            <a:ext cx="1522800" cy="869400"/>
          </a:xfrm>
          <a:prstGeom prst="roundRect">
            <a:avLst>
              <a:gd name="adj" fmla="val 16667"/>
            </a:avLst>
          </a:prstGeom>
          <a:solidFill>
            <a:srgbClr val="ffffff"/>
          </a:solidFill>
          <a:ln w="0">
            <a:solidFill>
              <a:srgbClr val="333333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4" name=""/>
          <p:cNvSpPr/>
          <p:nvPr/>
        </p:nvSpPr>
        <p:spPr>
          <a:xfrm>
            <a:off x="5007240" y="1523880"/>
            <a:ext cx="2175840" cy="59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hu-HU" sz="1800" spc="-1" strike="noStrike">
                <a:solidFill>
                  <a:srgbClr val="000000"/>
                </a:solidFill>
                <a:latin typeface="Grandview"/>
                <a:ea typeface="DejaVu Sans"/>
              </a:rPr>
              <a:t>HTTPS protokoll</a:t>
            </a:r>
            <a:endParaRPr b="0" lang="hu-HU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"/>
          <p:cNvSpPr/>
          <p:nvPr/>
        </p:nvSpPr>
        <p:spPr>
          <a:xfrm>
            <a:off x="5225040" y="3918600"/>
            <a:ext cx="1522440" cy="8431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hu-HU" sz="1600" spc="-1" strike="noStrike">
                <a:solidFill>
                  <a:srgbClr val="000000"/>
                </a:solidFill>
                <a:latin typeface="Grandview"/>
                <a:ea typeface="DejaVu Sans"/>
              </a:rPr>
              <a:t>Válaszkód</a:t>
            </a:r>
            <a:br>
              <a:rPr sz="1600"/>
            </a:br>
            <a:r>
              <a:rPr b="0" lang="hu-HU" sz="1600" spc="-1" strike="noStrike">
                <a:solidFill>
                  <a:srgbClr val="000000"/>
                </a:solidFill>
                <a:latin typeface="Grandview"/>
                <a:ea typeface="DejaVu Sans"/>
              </a:rPr>
              <a:t>+</a:t>
            </a:r>
            <a:br>
              <a:rPr sz="1600"/>
            </a:br>
            <a:r>
              <a:rPr b="0" lang="hu-HU" sz="1600" spc="-1" strike="noStrike">
                <a:solidFill>
                  <a:srgbClr val="000000"/>
                </a:solidFill>
                <a:latin typeface="Grandview"/>
                <a:ea typeface="DejaVu Sans"/>
              </a:rPr>
              <a:t>JSON adat</a:t>
            </a:r>
            <a:endParaRPr b="0" lang="hu-HU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6" name=""/>
          <p:cNvSpPr/>
          <p:nvPr/>
        </p:nvSpPr>
        <p:spPr>
          <a:xfrm>
            <a:off x="5225040" y="2856240"/>
            <a:ext cx="1522440" cy="59832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hu-HU" sz="1600" spc="-1" strike="noStrike">
                <a:solidFill>
                  <a:srgbClr val="000000"/>
                </a:solidFill>
                <a:latin typeface="Grandview"/>
                <a:ea typeface="DejaVu Sans"/>
              </a:rPr>
              <a:t>GET</a:t>
            </a:r>
            <a:endParaRPr b="0" lang="hu-HU" sz="16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hu-HU" sz="1600" spc="-1" strike="noStrike">
                <a:solidFill>
                  <a:srgbClr val="000000"/>
                </a:solidFill>
                <a:latin typeface="Grandview"/>
                <a:ea typeface="DejaVu Sans"/>
              </a:rPr>
              <a:t>POST</a:t>
            </a:r>
            <a:endParaRPr b="0" lang="hu-HU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7" name=""/>
          <p:cNvSpPr/>
          <p:nvPr/>
        </p:nvSpPr>
        <p:spPr>
          <a:xfrm>
            <a:off x="435240" y="4152960"/>
            <a:ext cx="3917520" cy="417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hu-HU" sz="1600" spc="-1" strike="noStrike">
                <a:solidFill>
                  <a:srgbClr val="000000"/>
                </a:solidFill>
                <a:latin typeface="Grandview"/>
                <a:ea typeface="DejaVu Sans"/>
              </a:rPr>
              <a:t>Nézet</a:t>
            </a:r>
            <a:endParaRPr b="0" lang="hu-HU" sz="16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8" name=""/>
          <p:cNvSpPr/>
          <p:nvPr/>
        </p:nvSpPr>
        <p:spPr>
          <a:xfrm>
            <a:off x="8701200" y="4248000"/>
            <a:ext cx="2393640" cy="320760"/>
          </a:xfrm>
          <a:prstGeom prst="rect">
            <a:avLst/>
          </a:prstGeom>
          <a:solidFill>
            <a:srgbClr val="8e86ae"/>
          </a:solidFill>
          <a:ln w="0">
            <a:solidFill>
              <a:srgbClr val="333333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79" name=""/>
          <p:cNvSpPr/>
          <p:nvPr/>
        </p:nvSpPr>
        <p:spPr>
          <a:xfrm>
            <a:off x="8701200" y="2944800"/>
            <a:ext cx="2393640" cy="320760"/>
          </a:xfrm>
          <a:prstGeom prst="rect">
            <a:avLst/>
          </a:prstGeom>
          <a:solidFill>
            <a:srgbClr val="8e86ae"/>
          </a:solidFill>
          <a:ln w="0">
            <a:solidFill>
              <a:srgbClr val="333333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80" name=""/>
          <p:cNvSpPr/>
          <p:nvPr/>
        </p:nvSpPr>
        <p:spPr>
          <a:xfrm>
            <a:off x="8701200" y="3380400"/>
            <a:ext cx="2393640" cy="320760"/>
          </a:xfrm>
          <a:prstGeom prst="rect">
            <a:avLst/>
          </a:prstGeom>
          <a:solidFill>
            <a:srgbClr val="8e86ae"/>
          </a:solidFill>
          <a:ln w="0">
            <a:solidFill>
              <a:srgbClr val="333333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81" name=""/>
          <p:cNvSpPr/>
          <p:nvPr/>
        </p:nvSpPr>
        <p:spPr>
          <a:xfrm>
            <a:off x="8701200" y="3816000"/>
            <a:ext cx="2393640" cy="320760"/>
          </a:xfrm>
          <a:prstGeom prst="rect">
            <a:avLst/>
          </a:prstGeom>
          <a:solidFill>
            <a:srgbClr val="8e86ae"/>
          </a:solidFill>
          <a:ln w="0">
            <a:solidFill>
              <a:srgbClr val="333333"/>
            </a:solidFill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ctr">
            <a:noAutofit/>
          </a:bodyPr>
          <a:p>
            <a:pPr>
              <a:lnSpc>
                <a:spcPct val="100000"/>
              </a:lnSpc>
            </a:pPr>
            <a:endParaRPr b="0" lang="hu-HU" sz="1800" spc="-1" strike="noStrike">
              <a:solidFill>
                <a:srgbClr val="000000"/>
              </a:solidFill>
              <a:latin typeface="Arial"/>
              <a:ea typeface="DejaVu Sans"/>
            </a:endParaRPr>
          </a:p>
        </p:txBody>
      </p:sp>
      <p:sp>
        <p:nvSpPr>
          <p:cNvPr id="182" name=""/>
          <p:cNvSpPr/>
          <p:nvPr/>
        </p:nvSpPr>
        <p:spPr>
          <a:xfrm>
            <a:off x="8701200" y="2944800"/>
            <a:ext cx="2393280" cy="32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en-US" sz="1400" spc="-1" strike="noStrike">
                <a:solidFill>
                  <a:srgbClr val="000000"/>
                </a:solidFill>
                <a:latin typeface="Grandview"/>
                <a:ea typeface="DejaVu Sans"/>
              </a:rPr>
              <a:t>Router</a:t>
            </a:r>
            <a:endParaRPr b="0" lang="hu-H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"/>
          <p:cNvSpPr/>
          <p:nvPr/>
        </p:nvSpPr>
        <p:spPr>
          <a:xfrm>
            <a:off x="8701200" y="3377160"/>
            <a:ext cx="2393280" cy="32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hu-HU" sz="1400" spc="-1" strike="noStrike">
                <a:solidFill>
                  <a:srgbClr val="000000"/>
                </a:solidFill>
                <a:latin typeface="Grandview"/>
                <a:ea typeface="DejaVu Sans"/>
              </a:rPr>
              <a:t>Middleware</a:t>
            </a:r>
            <a:endParaRPr b="0" lang="hu-H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4" name=""/>
          <p:cNvSpPr/>
          <p:nvPr/>
        </p:nvSpPr>
        <p:spPr>
          <a:xfrm>
            <a:off x="8701200" y="3816000"/>
            <a:ext cx="2393280" cy="32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hu-HU" sz="1400" spc="-1" strike="noStrike">
                <a:solidFill>
                  <a:srgbClr val="000000"/>
                </a:solidFill>
                <a:latin typeface="Grandview"/>
                <a:ea typeface="DejaVu Sans"/>
              </a:rPr>
              <a:t>Services</a:t>
            </a:r>
            <a:endParaRPr b="0" lang="hu-HU" sz="1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"/>
          <p:cNvSpPr/>
          <p:nvPr/>
        </p:nvSpPr>
        <p:spPr>
          <a:xfrm>
            <a:off x="8701200" y="4248000"/>
            <a:ext cx="2393280" cy="3240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hu-HU" sz="1400" spc="-1" strike="noStrike">
                <a:solidFill>
                  <a:srgbClr val="000000"/>
                </a:solidFill>
                <a:latin typeface="Grandview"/>
                <a:ea typeface="DejaVu Sans"/>
              </a:rPr>
              <a:t>Models</a:t>
            </a:r>
            <a:endParaRPr b="0" lang="hu-HU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6" name="Kép 68" descr=""/>
          <p:cNvPicPr/>
          <p:nvPr/>
        </p:nvPicPr>
        <p:blipFill>
          <a:blip r:embed="rId1"/>
          <a:stretch/>
        </p:blipFill>
        <p:spPr>
          <a:xfrm>
            <a:off x="8820000" y="4709160"/>
            <a:ext cx="1063080" cy="869400"/>
          </a:xfrm>
          <a:prstGeom prst="rect">
            <a:avLst/>
          </a:prstGeom>
          <a:ln w="0">
            <a:noFill/>
          </a:ln>
        </p:spPr>
      </p:pic>
      <p:sp>
        <p:nvSpPr>
          <p:cNvPr id="187" name=""/>
          <p:cNvSpPr/>
          <p:nvPr/>
        </p:nvSpPr>
        <p:spPr>
          <a:xfrm>
            <a:off x="9829800" y="4860000"/>
            <a:ext cx="1328760" cy="651600"/>
          </a:xfrm>
          <a:prstGeom prst="rect">
            <a:avLst/>
          </a:prstGeom>
          <a:noFill/>
          <a:ln w="0"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t">
            <a:noAutofit/>
          </a:bodyPr>
          <a:p>
            <a:pPr algn="ctr">
              <a:lnSpc>
                <a:spcPct val="100000"/>
              </a:lnSpc>
            </a:pPr>
            <a:r>
              <a:rPr b="0" lang="hu-HU" sz="1400" spc="-1" strike="noStrike">
                <a:solidFill>
                  <a:srgbClr val="000000"/>
                </a:solidFill>
                <a:latin typeface="Grandview"/>
                <a:ea typeface="DejaVu Sans"/>
              </a:rPr>
              <a:t>SQLite</a:t>
            </a:r>
            <a:endParaRPr b="0" lang="hu-HU" sz="1400" spc="-1" strike="noStrike">
              <a:solidFill>
                <a:srgbClr val="000000"/>
              </a:solidFill>
              <a:latin typeface="Arial"/>
            </a:endParaRPr>
          </a:p>
          <a:p>
            <a:pPr algn="ctr">
              <a:lnSpc>
                <a:spcPct val="100000"/>
              </a:lnSpc>
            </a:pPr>
            <a:r>
              <a:rPr b="0" lang="hu-HU" sz="1400" spc="-1" strike="noStrike">
                <a:solidFill>
                  <a:srgbClr val="000000"/>
                </a:solidFill>
                <a:latin typeface="Grandview"/>
                <a:ea typeface="DejaVu Sans"/>
              </a:rPr>
              <a:t>adatbázis</a:t>
            </a:r>
            <a:endParaRPr b="0" lang="hu-HU" sz="1400" spc="-1" strike="noStrike">
              <a:solidFill>
                <a:srgbClr val="000000"/>
              </a:solidFill>
              <a:latin typeface="Arial"/>
            </a:endParaRPr>
          </a:p>
        </p:txBody>
      </p:sp>
      <p:pic>
        <p:nvPicPr>
          <p:cNvPr id="188" name="Kép 4" descr="A képen Grafika, Betűtípus, Grafikus tervezés, embléma látható&#10;&#10;Automatikusan generált leírás"/>
          <p:cNvPicPr/>
          <p:nvPr/>
        </p:nvPicPr>
        <p:blipFill>
          <a:blip r:embed="rId2">
            <a:alphaModFix amt="50000"/>
          </a:blip>
          <a:stretch/>
        </p:blipFill>
        <p:spPr>
          <a:xfrm>
            <a:off x="1440000" y="2160000"/>
            <a:ext cx="1865520" cy="1798560"/>
          </a:xfrm>
          <a:prstGeom prst="rect">
            <a:avLst/>
          </a:prstGeom>
          <a:ln w="0">
            <a:noFill/>
          </a:ln>
        </p:spPr>
      </p:pic>
      <p:pic>
        <p:nvPicPr>
          <p:cNvPr id="189" name="" descr=""/>
          <p:cNvPicPr/>
          <p:nvPr/>
        </p:nvPicPr>
        <p:blipFill>
          <a:blip r:embed="rId3">
            <a:alphaModFix amt="50000"/>
          </a:blip>
          <a:stretch/>
        </p:blipFill>
        <p:spPr>
          <a:xfrm>
            <a:off x="8276400" y="1807200"/>
            <a:ext cx="2882160" cy="891360"/>
          </a:xfrm>
          <a:prstGeom prst="rect">
            <a:avLst/>
          </a:prstGeom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6350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1462</TotalTime>
  <Application>LibreOffice/7.5.7.1$Windows_X86_64 LibreOffice_project/47eb0cf7efbacdee9b19ae25d6752381ede23126</Application>
  <AppVersion>15.0000</AppVersion>
  <Words>552</Words>
  <Paragraphs>101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2023-06-06T07:44:46Z</dcterms:created>
  <dc:creator>Levente Nyiro</dc:creator>
  <dc:description/>
  <dc:language>hu-HU</dc:language>
  <cp:lastModifiedBy/>
  <dcterms:modified xsi:type="dcterms:W3CDTF">2023-10-08T22:43:25Z</dcterms:modified>
  <cp:revision>33</cp:revision>
  <dc:subject/>
  <dc:title>Financial Investment App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Szélesvásznú</vt:lpwstr>
  </property>
  <property fmtid="{D5CDD505-2E9C-101B-9397-08002B2CF9AE}" pid="3" name="Slides">
    <vt:i4>9</vt:i4>
  </property>
</Properties>
</file>